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Lst>
  <p:sldSz cx="12192000" cy="6858000"/>
  <p:notesSz cx="6858000" cy="9144000"/>
  <p:defaultTextStyle>
    <a:defPPr>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3263432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087640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742111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3306416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913795" y="2912232"/>
            <a:ext cx="5107208"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172200" y="2912232"/>
            <a:ext cx="5095357" cy="287896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716344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02131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406516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02779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232682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3202180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186372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white"/>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white"/>
                </a:solidFill>
                <a:effectLst/>
              </a:rPr>
              <a:t>”</a:t>
            </a:r>
          </a:p>
        </p:txBody>
      </p:sp>
    </p:spTree>
    <p:extLst>
      <p:ext uri="{BB962C8B-B14F-4D97-AF65-F5344CB8AC3E}">
        <p14:creationId xmlns:p14="http://schemas.microsoft.com/office/powerpoint/2010/main" val="2994180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38834754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26271224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15564278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47810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2/13/2017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‹Nº›</a:t>
            </a:fld>
            <a:endParaRPr lang="en-US" dirty="0">
              <a:solidFill>
                <a:prstClr val="white">
                  <a:tint val="75000"/>
                </a:prstClr>
              </a:solidFill>
            </a:endParaRPr>
          </a:p>
        </p:txBody>
      </p:sp>
    </p:spTree>
    <p:extLst>
      <p:ext uri="{BB962C8B-B14F-4D97-AF65-F5344CB8AC3E}">
        <p14:creationId xmlns:p14="http://schemas.microsoft.com/office/powerpoint/2010/main" val="855273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AndChart">
  <p:cSld name="Título, text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7813"/>
            <a:ext cx="10972800" cy="11430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09600" y="1600201"/>
            <a:ext cx="5384800" cy="45307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gráfico"/>
          <p:cNvSpPr>
            <a:spLocks noGrp="1"/>
          </p:cNvSpPr>
          <p:nvPr>
            <p:ph type="chart" sz="half" idx="2"/>
          </p:nvPr>
        </p:nvSpPr>
        <p:spPr>
          <a:xfrm>
            <a:off x="6197600" y="1600201"/>
            <a:ext cx="5384800" cy="4530725"/>
          </a:xfrm>
        </p:spPr>
        <p:txBody>
          <a:bodyPr/>
          <a:lstStyle/>
          <a:p>
            <a:pPr lvl="0"/>
            <a:endParaRPr lang="es-PE" noProof="0"/>
          </a:p>
        </p:txBody>
      </p:sp>
      <p:sp>
        <p:nvSpPr>
          <p:cNvPr id="5" name="Rectangle 44"/>
          <p:cNvSpPr>
            <a:spLocks noGrp="1" noChangeArrowheads="1"/>
          </p:cNvSpPr>
          <p:nvPr>
            <p:ph type="dt" sz="half" idx="10"/>
          </p:nvPr>
        </p:nvSpPr>
        <p:spPr/>
        <p:txBody>
          <a:bodyPr/>
          <a:lstStyle>
            <a:lvl1pPr>
              <a:defRPr/>
            </a:lvl1pPr>
          </a:lstStyle>
          <a:p>
            <a:pPr>
              <a:defRPr/>
            </a:pPr>
            <a:endParaRPr lang="es-ES">
              <a:solidFill>
                <a:prstClr val="white">
                  <a:tint val="75000"/>
                </a:prstClr>
              </a:solidFill>
            </a:endParaRPr>
          </a:p>
        </p:txBody>
      </p:sp>
      <p:sp>
        <p:nvSpPr>
          <p:cNvPr id="6" name="Rectangle 45"/>
          <p:cNvSpPr>
            <a:spLocks noGrp="1" noChangeArrowheads="1"/>
          </p:cNvSpPr>
          <p:nvPr>
            <p:ph type="ftr" sz="quarter" idx="11"/>
          </p:nvPr>
        </p:nvSpPr>
        <p:spPr/>
        <p:txBody>
          <a:bodyPr/>
          <a:lstStyle>
            <a:lvl1pPr>
              <a:defRPr/>
            </a:lvl1pPr>
          </a:lstStyle>
          <a:p>
            <a:pPr>
              <a:defRPr/>
            </a:pPr>
            <a:endParaRPr lang="es-ES">
              <a:solidFill>
                <a:prstClr val="white">
                  <a:tint val="75000"/>
                </a:prstClr>
              </a:solidFill>
            </a:endParaRPr>
          </a:p>
        </p:txBody>
      </p:sp>
      <p:sp>
        <p:nvSpPr>
          <p:cNvPr id="7" name="Rectangle 46"/>
          <p:cNvSpPr>
            <a:spLocks noGrp="1" noChangeArrowheads="1"/>
          </p:cNvSpPr>
          <p:nvPr>
            <p:ph type="sldNum" sz="quarter" idx="12"/>
          </p:nvPr>
        </p:nvSpPr>
        <p:spPr/>
        <p:txBody>
          <a:bodyPr/>
          <a:lstStyle>
            <a:lvl1pPr>
              <a:defRPr/>
            </a:lvl1pPr>
          </a:lstStyle>
          <a:p>
            <a:fld id="{FD799B68-C89A-4D4F-AAFD-C50EB4CF930C}" type="slidenum">
              <a:rPr lang="es-ES" altLang="es-419">
                <a:solidFill>
                  <a:prstClr val="white">
                    <a:tint val="75000"/>
                  </a:prstClr>
                </a:solidFill>
              </a:rPr>
              <a:pPr/>
              <a:t>‹Nº›</a:t>
            </a:fld>
            <a:endParaRPr lang="es-ES" altLang="es-419">
              <a:solidFill>
                <a:prstClr val="white">
                  <a:tint val="75000"/>
                </a:prstClr>
              </a:solidFill>
            </a:endParaRPr>
          </a:p>
        </p:txBody>
      </p:sp>
    </p:spTree>
    <p:extLst>
      <p:ext uri="{BB962C8B-B14F-4D97-AF65-F5344CB8AC3E}">
        <p14:creationId xmlns:p14="http://schemas.microsoft.com/office/powerpoint/2010/main" val="2629047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609600" y="292103"/>
            <a:ext cx="10972800" cy="1384300"/>
          </a:xfrm>
        </p:spPr>
        <p:txBody>
          <a:bodyPr/>
          <a:lstStyle/>
          <a:p>
            <a:r>
              <a:rPr lang="es-ES" smtClean="0"/>
              <a:t>Haga clic para modificar el estilo de título del patrón</a:t>
            </a:r>
            <a:endParaRPr lang="es-PE"/>
          </a:p>
        </p:txBody>
      </p:sp>
      <p:sp>
        <p:nvSpPr>
          <p:cNvPr id="3" name="2 Marcador de texto"/>
          <p:cNvSpPr>
            <a:spLocks noGrp="1"/>
          </p:cNvSpPr>
          <p:nvPr>
            <p:ph type="body" sz="half" idx="1"/>
          </p:nvPr>
        </p:nvSpPr>
        <p:spPr>
          <a:xfrm>
            <a:off x="609600" y="1905000"/>
            <a:ext cx="53848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half" idx="2"/>
          </p:nvPr>
        </p:nvSpPr>
        <p:spPr>
          <a:xfrm>
            <a:off x="6197600" y="1905000"/>
            <a:ext cx="5384800" cy="41148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Rectangle 5"/>
          <p:cNvSpPr>
            <a:spLocks noGrp="1" noChangeArrowheads="1"/>
          </p:cNvSpPr>
          <p:nvPr>
            <p:ph type="ftr" sz="quarter" idx="10"/>
          </p:nvPr>
        </p:nvSpPr>
        <p:spPr/>
        <p:txBody>
          <a:bodyPr/>
          <a:lstStyle>
            <a:lvl1pPr>
              <a:defRPr/>
            </a:lvl1pPr>
          </a:lstStyle>
          <a:p>
            <a:pPr>
              <a:defRPr/>
            </a:pPr>
            <a:endParaRPr lang="es-ES">
              <a:solidFill>
                <a:prstClr val="white">
                  <a:tint val="75000"/>
                </a:prstClr>
              </a:solidFill>
            </a:endParaRPr>
          </a:p>
        </p:txBody>
      </p:sp>
      <p:sp>
        <p:nvSpPr>
          <p:cNvPr id="6" name="Rectangle 6"/>
          <p:cNvSpPr>
            <a:spLocks noGrp="1" noChangeArrowheads="1"/>
          </p:cNvSpPr>
          <p:nvPr>
            <p:ph type="sldNum" sz="quarter" idx="11"/>
          </p:nvPr>
        </p:nvSpPr>
        <p:spPr/>
        <p:txBody>
          <a:bodyPr/>
          <a:lstStyle>
            <a:lvl1pPr>
              <a:defRPr/>
            </a:lvl1pPr>
          </a:lstStyle>
          <a:p>
            <a:fld id="{E0E0D467-A905-49D2-9C63-544A2DEB5700}" type="slidenum">
              <a:rPr lang="es-ES" altLang="es-419">
                <a:solidFill>
                  <a:prstClr val="white">
                    <a:tint val="75000"/>
                  </a:prstClr>
                </a:solidFill>
              </a:rPr>
              <a:pPr/>
              <a:t>‹Nº›</a:t>
            </a:fld>
            <a:endParaRPr lang="es-ES" altLang="es-419">
              <a:solidFill>
                <a:prstClr val="white">
                  <a:tint val="75000"/>
                </a:prstClr>
              </a:solidFill>
            </a:endParaRPr>
          </a:p>
        </p:txBody>
      </p:sp>
      <p:sp>
        <p:nvSpPr>
          <p:cNvPr id="7" name="Rectangle 7"/>
          <p:cNvSpPr>
            <a:spLocks noGrp="1" noChangeArrowheads="1"/>
          </p:cNvSpPr>
          <p:nvPr>
            <p:ph type="dt" sz="quarter" idx="12"/>
          </p:nvPr>
        </p:nvSpPr>
        <p:spPr/>
        <p:txBody>
          <a:bodyPr/>
          <a:lstStyle>
            <a:lvl1pPr>
              <a:defRPr/>
            </a:lvl1pPr>
          </a:lstStyle>
          <a:p>
            <a:pPr>
              <a:defRPr/>
            </a:pPr>
            <a:fld id="{CAA01957-3BB2-4710-9B54-D8BE952E72A0}" type="datetimeFigureOut">
              <a:rPr lang="es-ES">
                <a:solidFill>
                  <a:prstClr val="white">
                    <a:tint val="75000"/>
                  </a:prstClr>
                </a:solidFill>
              </a:rPr>
              <a:pPr>
                <a:defRPr/>
              </a:pPr>
              <a:t>13/02/2017</a:t>
            </a:fld>
            <a:endParaRPr lang="es-ES">
              <a:solidFill>
                <a:prstClr val="white">
                  <a:tint val="75000"/>
                </a:prstClr>
              </a:solidFill>
            </a:endParaRPr>
          </a:p>
        </p:txBody>
      </p:sp>
    </p:spTree>
    <p:extLst>
      <p:ext uri="{BB962C8B-B14F-4D97-AF65-F5344CB8AC3E}">
        <p14:creationId xmlns:p14="http://schemas.microsoft.com/office/powerpoint/2010/main" val="32631086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fourObj">
  <p:cSld name="Título y 4 objetos">
    <p:spTree>
      <p:nvGrpSpPr>
        <p:cNvPr id="1" name=""/>
        <p:cNvGrpSpPr/>
        <p:nvPr/>
      </p:nvGrpSpPr>
      <p:grpSpPr>
        <a:xfrm>
          <a:off x="0" y="0"/>
          <a:ext cx="0" cy="0"/>
          <a:chOff x="0" y="0"/>
          <a:chExt cx="0" cy="0"/>
        </a:xfrm>
      </p:grpSpPr>
      <p:sp>
        <p:nvSpPr>
          <p:cNvPr id="2" name="1 Título"/>
          <p:cNvSpPr>
            <a:spLocks noGrp="1"/>
          </p:cNvSpPr>
          <p:nvPr>
            <p:ph type="title" sz="quarter"/>
          </p:nvPr>
        </p:nvSpPr>
        <p:spPr>
          <a:xfrm>
            <a:off x="609600" y="292103"/>
            <a:ext cx="10972800" cy="1384300"/>
          </a:xfrm>
        </p:spPr>
        <p:txBody>
          <a:bodyPr/>
          <a:lstStyle/>
          <a:p>
            <a:r>
              <a:rPr lang="es-ES" smtClean="0"/>
              <a:t>Haga clic para modificar el estilo de título del patrón</a:t>
            </a:r>
            <a:endParaRPr lang="es-PE"/>
          </a:p>
        </p:txBody>
      </p:sp>
      <p:sp>
        <p:nvSpPr>
          <p:cNvPr id="3" name="2 Marcador de contenido"/>
          <p:cNvSpPr>
            <a:spLocks noGrp="1"/>
          </p:cNvSpPr>
          <p:nvPr>
            <p:ph sz="quarter" idx="1"/>
          </p:nvPr>
        </p:nvSpPr>
        <p:spPr>
          <a:xfrm>
            <a:off x="609600" y="1905000"/>
            <a:ext cx="53848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4" name="3 Marcador de contenido"/>
          <p:cNvSpPr>
            <a:spLocks noGrp="1"/>
          </p:cNvSpPr>
          <p:nvPr>
            <p:ph sz="quarter" idx="2"/>
          </p:nvPr>
        </p:nvSpPr>
        <p:spPr>
          <a:xfrm>
            <a:off x="6197600" y="1905000"/>
            <a:ext cx="53848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5" name="4 Marcador de contenido"/>
          <p:cNvSpPr>
            <a:spLocks noGrp="1"/>
          </p:cNvSpPr>
          <p:nvPr>
            <p:ph sz="quarter" idx="3"/>
          </p:nvPr>
        </p:nvSpPr>
        <p:spPr>
          <a:xfrm>
            <a:off x="609600" y="4038600"/>
            <a:ext cx="53848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6" name="5 Marcador de contenido"/>
          <p:cNvSpPr>
            <a:spLocks noGrp="1"/>
          </p:cNvSpPr>
          <p:nvPr>
            <p:ph sz="quarter" idx="4"/>
          </p:nvPr>
        </p:nvSpPr>
        <p:spPr>
          <a:xfrm>
            <a:off x="6197600" y="4038600"/>
            <a:ext cx="5384800" cy="19812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7" name="Rectangle 5"/>
          <p:cNvSpPr>
            <a:spLocks noGrp="1" noChangeArrowheads="1"/>
          </p:cNvSpPr>
          <p:nvPr>
            <p:ph type="ftr" sz="quarter" idx="10"/>
          </p:nvPr>
        </p:nvSpPr>
        <p:spPr/>
        <p:txBody>
          <a:bodyPr/>
          <a:lstStyle>
            <a:lvl1pPr>
              <a:defRPr/>
            </a:lvl1pPr>
          </a:lstStyle>
          <a:p>
            <a:pPr>
              <a:defRPr/>
            </a:pPr>
            <a:endParaRPr lang="es-ES">
              <a:solidFill>
                <a:prstClr val="white">
                  <a:tint val="75000"/>
                </a:prstClr>
              </a:solidFill>
            </a:endParaRPr>
          </a:p>
        </p:txBody>
      </p:sp>
      <p:sp>
        <p:nvSpPr>
          <p:cNvPr id="8" name="Rectangle 6"/>
          <p:cNvSpPr>
            <a:spLocks noGrp="1" noChangeArrowheads="1"/>
          </p:cNvSpPr>
          <p:nvPr>
            <p:ph type="sldNum" sz="quarter" idx="11"/>
          </p:nvPr>
        </p:nvSpPr>
        <p:spPr/>
        <p:txBody>
          <a:bodyPr/>
          <a:lstStyle>
            <a:lvl1pPr>
              <a:defRPr/>
            </a:lvl1pPr>
          </a:lstStyle>
          <a:p>
            <a:fld id="{DCBF7B04-BE0D-4381-ADAD-6801C81AFBF5}" type="slidenum">
              <a:rPr lang="es-ES" altLang="es-419">
                <a:solidFill>
                  <a:prstClr val="white">
                    <a:tint val="75000"/>
                  </a:prstClr>
                </a:solidFill>
              </a:rPr>
              <a:pPr/>
              <a:t>‹Nº›</a:t>
            </a:fld>
            <a:endParaRPr lang="es-ES" altLang="es-419">
              <a:solidFill>
                <a:prstClr val="white">
                  <a:tint val="75000"/>
                </a:prstClr>
              </a:solidFill>
            </a:endParaRPr>
          </a:p>
        </p:txBody>
      </p:sp>
      <p:sp>
        <p:nvSpPr>
          <p:cNvPr id="9" name="Rectangle 7"/>
          <p:cNvSpPr>
            <a:spLocks noGrp="1" noChangeArrowheads="1"/>
          </p:cNvSpPr>
          <p:nvPr>
            <p:ph type="dt" sz="quarter" idx="12"/>
          </p:nvPr>
        </p:nvSpPr>
        <p:spPr/>
        <p:txBody>
          <a:bodyPr/>
          <a:lstStyle>
            <a:lvl1pPr>
              <a:defRPr/>
            </a:lvl1pPr>
          </a:lstStyle>
          <a:p>
            <a:pPr>
              <a:defRPr/>
            </a:pPr>
            <a:fld id="{31CC0429-7FE2-4B15-8966-182C93AB84EF}" type="datetimeFigureOut">
              <a:rPr lang="es-ES">
                <a:solidFill>
                  <a:prstClr val="white">
                    <a:tint val="75000"/>
                  </a:prstClr>
                </a:solidFill>
              </a:rPr>
              <a:pPr>
                <a:defRPr/>
              </a:pPr>
              <a:t>13/02/2017</a:t>
            </a:fld>
            <a:endParaRPr lang="es-ES">
              <a:solidFill>
                <a:prstClr val="white">
                  <a:tint val="75000"/>
                </a:prstClr>
              </a:solidFill>
            </a:endParaRPr>
          </a:p>
        </p:txBody>
      </p:sp>
    </p:spTree>
    <p:extLst>
      <p:ext uri="{BB962C8B-B14F-4D97-AF65-F5344CB8AC3E}">
        <p14:creationId xmlns:p14="http://schemas.microsoft.com/office/powerpoint/2010/main" val="540929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719667" y="1484313"/>
            <a:ext cx="10972800" cy="400843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PE"/>
          </a:p>
        </p:txBody>
      </p:sp>
      <p:sp>
        <p:nvSpPr>
          <p:cNvPr id="3" name="Rectangle 7"/>
          <p:cNvSpPr>
            <a:spLocks noGrp="1" noChangeArrowheads="1"/>
          </p:cNvSpPr>
          <p:nvPr>
            <p:ph type="dt" sz="half" idx="10"/>
          </p:nvPr>
        </p:nvSpPr>
        <p:spPr/>
        <p:txBody>
          <a:bodyPr/>
          <a:lstStyle>
            <a:lvl1pPr>
              <a:defRPr/>
            </a:lvl1pPr>
          </a:lstStyle>
          <a:p>
            <a:pPr>
              <a:defRPr/>
            </a:pPr>
            <a:endParaRPr lang="es-MX">
              <a:solidFill>
                <a:prstClr val="white">
                  <a:tint val="75000"/>
                </a:prstClr>
              </a:solidFill>
            </a:endParaRPr>
          </a:p>
        </p:txBody>
      </p:sp>
      <p:sp>
        <p:nvSpPr>
          <p:cNvPr id="4" name="Rectangle 8"/>
          <p:cNvSpPr>
            <a:spLocks noGrp="1" noChangeArrowheads="1"/>
          </p:cNvSpPr>
          <p:nvPr>
            <p:ph type="ftr" sz="quarter" idx="11"/>
          </p:nvPr>
        </p:nvSpPr>
        <p:spPr/>
        <p:txBody>
          <a:bodyPr/>
          <a:lstStyle>
            <a:lvl1pPr>
              <a:defRPr/>
            </a:lvl1pPr>
          </a:lstStyle>
          <a:p>
            <a:pPr>
              <a:defRPr/>
            </a:pPr>
            <a:endParaRPr lang="es-MX">
              <a:solidFill>
                <a:prstClr val="white">
                  <a:tint val="75000"/>
                </a:prstClr>
              </a:solidFill>
            </a:endParaRPr>
          </a:p>
        </p:txBody>
      </p:sp>
      <p:sp>
        <p:nvSpPr>
          <p:cNvPr id="5" name="Rectangle 9"/>
          <p:cNvSpPr>
            <a:spLocks noGrp="1" noChangeArrowheads="1"/>
          </p:cNvSpPr>
          <p:nvPr>
            <p:ph type="sldNum" sz="quarter" idx="12"/>
          </p:nvPr>
        </p:nvSpPr>
        <p:spPr/>
        <p:txBody>
          <a:bodyPr/>
          <a:lstStyle>
            <a:lvl1pPr>
              <a:defRPr/>
            </a:lvl1pPr>
          </a:lstStyle>
          <a:p>
            <a:fld id="{EF7CA6F1-0775-4AB4-AB97-A27BB9037F78}" type="slidenum">
              <a:rPr lang="es-MX" altLang="es-MX">
                <a:solidFill>
                  <a:prstClr val="white">
                    <a:tint val="75000"/>
                  </a:prstClr>
                </a:solidFill>
              </a:rPr>
              <a:pPr/>
              <a:t>‹Nº›</a:t>
            </a:fld>
            <a:endParaRPr lang="es-MX" altLang="es-MX">
              <a:solidFill>
                <a:prstClr val="white">
                  <a:tint val="75000"/>
                </a:prstClr>
              </a:solidFill>
            </a:endParaRPr>
          </a:p>
        </p:txBody>
      </p:sp>
    </p:spTree>
    <p:extLst>
      <p:ext uri="{BB962C8B-B14F-4D97-AF65-F5344CB8AC3E}">
        <p14:creationId xmlns:p14="http://schemas.microsoft.com/office/powerpoint/2010/main" val="2268910843"/>
      </p:ext>
    </p:extLst>
  </p:cSld>
  <p:clrMapOvr>
    <a:masterClrMapping/>
  </p:clrMapOvr>
  <p:transition>
    <p:wedg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chart">
  <p:cSld name="Título y gráfico">
    <p:spTree>
      <p:nvGrpSpPr>
        <p:cNvPr id="1" name=""/>
        <p:cNvGrpSpPr/>
        <p:nvPr/>
      </p:nvGrpSpPr>
      <p:grpSpPr>
        <a:xfrm>
          <a:off x="0" y="0"/>
          <a:ext cx="0" cy="0"/>
          <a:chOff x="0" y="0"/>
          <a:chExt cx="0" cy="0"/>
        </a:xfrm>
      </p:grpSpPr>
      <p:sp>
        <p:nvSpPr>
          <p:cNvPr id="2" name="1 Título"/>
          <p:cNvSpPr>
            <a:spLocks noGrp="1"/>
          </p:cNvSpPr>
          <p:nvPr>
            <p:ph type="title"/>
          </p:nvPr>
        </p:nvSpPr>
        <p:spPr>
          <a:xfrm>
            <a:off x="914400" y="609600"/>
            <a:ext cx="10363200" cy="1143000"/>
          </a:xfrm>
        </p:spPr>
        <p:txBody>
          <a:bodyPr/>
          <a:lstStyle/>
          <a:p>
            <a:r>
              <a:rPr lang="es-ES" smtClean="0"/>
              <a:t>Haga clic para modificar el estilo de título del patrón</a:t>
            </a:r>
            <a:endParaRPr lang="es-PE"/>
          </a:p>
        </p:txBody>
      </p:sp>
      <p:sp>
        <p:nvSpPr>
          <p:cNvPr id="3" name="2 Marcador de gráfico"/>
          <p:cNvSpPr>
            <a:spLocks noGrp="1"/>
          </p:cNvSpPr>
          <p:nvPr>
            <p:ph type="chart" idx="1"/>
          </p:nvPr>
        </p:nvSpPr>
        <p:spPr>
          <a:xfrm>
            <a:off x="914400" y="1981200"/>
            <a:ext cx="10363200" cy="4114800"/>
          </a:xfrm>
        </p:spPr>
        <p:txBody>
          <a:bodyPr/>
          <a:lstStyle/>
          <a:p>
            <a:pPr lvl="0"/>
            <a:endParaRPr lang="es-PE" noProof="0" smtClean="0"/>
          </a:p>
        </p:txBody>
      </p:sp>
      <p:sp>
        <p:nvSpPr>
          <p:cNvPr id="4" name="Rectangle 4"/>
          <p:cNvSpPr>
            <a:spLocks noGrp="1" noChangeArrowheads="1"/>
          </p:cNvSpPr>
          <p:nvPr>
            <p:ph type="dt" sz="half" idx="10"/>
          </p:nvPr>
        </p:nvSpPr>
        <p:spPr/>
        <p:txBody>
          <a:bodyPr/>
          <a:lstStyle>
            <a:lvl1pPr>
              <a:defRPr/>
            </a:lvl1pPr>
          </a:lstStyle>
          <a:p>
            <a:pPr>
              <a:defRPr/>
            </a:pPr>
            <a:endParaRPr lang="es-ES">
              <a:solidFill>
                <a:prstClr val="white">
                  <a:tint val="75000"/>
                </a:prstClr>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s-ES">
              <a:solidFill>
                <a:prstClr val="white">
                  <a:tint val="75000"/>
                </a:prstClr>
              </a:solidFill>
            </a:endParaRPr>
          </a:p>
        </p:txBody>
      </p:sp>
      <p:sp>
        <p:nvSpPr>
          <p:cNvPr id="6" name="Rectangle 6"/>
          <p:cNvSpPr>
            <a:spLocks noGrp="1" noChangeArrowheads="1"/>
          </p:cNvSpPr>
          <p:nvPr>
            <p:ph type="sldNum" sz="quarter" idx="12"/>
          </p:nvPr>
        </p:nvSpPr>
        <p:spPr/>
        <p:txBody>
          <a:bodyPr/>
          <a:lstStyle>
            <a:lvl1pPr>
              <a:defRPr/>
            </a:lvl1pPr>
          </a:lstStyle>
          <a:p>
            <a:fld id="{03F5C6D6-FABE-449D-B9B3-1B4593063F0D}" type="slidenum">
              <a:rPr lang="es-ES" altLang="es-419">
                <a:solidFill>
                  <a:prstClr val="white">
                    <a:tint val="75000"/>
                  </a:prstClr>
                </a:solidFill>
              </a:rPr>
              <a:pPr/>
              <a:t>‹Nº›</a:t>
            </a:fld>
            <a:endParaRPr lang="es-ES" altLang="es-419">
              <a:solidFill>
                <a:prstClr val="white">
                  <a:tint val="75000"/>
                </a:prstClr>
              </a:solidFill>
            </a:endParaRPr>
          </a:p>
        </p:txBody>
      </p:sp>
    </p:spTree>
    <p:extLst>
      <p:ext uri="{BB962C8B-B14F-4D97-AF65-F5344CB8AC3E}">
        <p14:creationId xmlns:p14="http://schemas.microsoft.com/office/powerpoint/2010/main" val="1816109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AndTwoObj">
  <p:cSld name="Título, 1 objeto y 2 objetos">
    <p:spTree>
      <p:nvGrpSpPr>
        <p:cNvPr id="1" name=""/>
        <p:cNvGrpSpPr/>
        <p:nvPr/>
      </p:nvGrpSpPr>
      <p:grpSpPr>
        <a:xfrm>
          <a:off x="0" y="0"/>
          <a:ext cx="0" cy="0"/>
          <a:chOff x="0" y="0"/>
          <a:chExt cx="0" cy="0"/>
        </a:xfrm>
      </p:grpSpPr>
      <p:sp>
        <p:nvSpPr>
          <p:cNvPr id="2" name="1 Título"/>
          <p:cNvSpPr>
            <a:spLocks noGrp="1"/>
          </p:cNvSpPr>
          <p:nvPr>
            <p:ph type="title"/>
          </p:nvPr>
        </p:nvSpPr>
        <p:spPr>
          <a:xfrm>
            <a:off x="719667" y="1484314"/>
            <a:ext cx="10972800" cy="720725"/>
          </a:xfrm>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719667" y="2420938"/>
            <a:ext cx="5384800" cy="30718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quarter" idx="2"/>
          </p:nvPr>
        </p:nvSpPr>
        <p:spPr>
          <a:xfrm>
            <a:off x="6307667" y="2420938"/>
            <a:ext cx="5384800" cy="14589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contenido"/>
          <p:cNvSpPr>
            <a:spLocks noGrp="1"/>
          </p:cNvSpPr>
          <p:nvPr>
            <p:ph sz="quarter" idx="3"/>
          </p:nvPr>
        </p:nvSpPr>
        <p:spPr>
          <a:xfrm>
            <a:off x="6307667" y="4032250"/>
            <a:ext cx="5384800" cy="1460500"/>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fecha"/>
          <p:cNvSpPr>
            <a:spLocks noGrp="1"/>
          </p:cNvSpPr>
          <p:nvPr>
            <p:ph type="dt" sz="half" idx="10"/>
          </p:nvPr>
        </p:nvSpPr>
        <p:spPr>
          <a:xfrm>
            <a:off x="609600" y="6245225"/>
            <a:ext cx="2844800" cy="476250"/>
          </a:xfrm>
        </p:spPr>
        <p:txBody>
          <a:bodyPr/>
          <a:lstStyle>
            <a:lvl1pPr>
              <a:defRPr/>
            </a:lvl1pPr>
          </a:lstStyle>
          <a:p>
            <a:pPr>
              <a:defRPr/>
            </a:pPr>
            <a:endParaRPr lang="es-MX" altLang="es-ES">
              <a:solidFill>
                <a:prstClr val="white">
                  <a:tint val="75000"/>
                </a:prstClr>
              </a:solidFill>
            </a:endParaRPr>
          </a:p>
        </p:txBody>
      </p:sp>
      <p:sp>
        <p:nvSpPr>
          <p:cNvPr id="7" name="6 Marcador de pie de página"/>
          <p:cNvSpPr>
            <a:spLocks noGrp="1"/>
          </p:cNvSpPr>
          <p:nvPr>
            <p:ph type="ftr" sz="quarter" idx="11"/>
          </p:nvPr>
        </p:nvSpPr>
        <p:spPr>
          <a:xfrm>
            <a:off x="4165600" y="6245225"/>
            <a:ext cx="3860800" cy="476250"/>
          </a:xfrm>
        </p:spPr>
        <p:txBody>
          <a:bodyPr/>
          <a:lstStyle>
            <a:lvl1pPr>
              <a:defRPr/>
            </a:lvl1pPr>
          </a:lstStyle>
          <a:p>
            <a:pPr>
              <a:defRPr/>
            </a:pPr>
            <a:endParaRPr lang="es-MX" altLang="es-ES">
              <a:solidFill>
                <a:prstClr val="white">
                  <a:tint val="75000"/>
                </a:prstClr>
              </a:solidFill>
            </a:endParaRPr>
          </a:p>
        </p:txBody>
      </p:sp>
      <p:sp>
        <p:nvSpPr>
          <p:cNvPr id="8" name="7 Marcador de número de diapositiva"/>
          <p:cNvSpPr>
            <a:spLocks noGrp="1"/>
          </p:cNvSpPr>
          <p:nvPr>
            <p:ph type="sldNum" sz="quarter" idx="12"/>
          </p:nvPr>
        </p:nvSpPr>
        <p:spPr>
          <a:xfrm>
            <a:off x="8737600" y="6245225"/>
            <a:ext cx="2844800" cy="476250"/>
          </a:xfrm>
        </p:spPr>
        <p:txBody>
          <a:bodyPr/>
          <a:lstStyle>
            <a:lvl1pPr>
              <a:defRPr/>
            </a:lvl1pPr>
          </a:lstStyle>
          <a:p>
            <a:fld id="{BB3168B2-E518-4CAF-8287-F5B582D10920}" type="slidenum">
              <a:rPr lang="es-MX" altLang="es-ES">
                <a:solidFill>
                  <a:prstClr val="white">
                    <a:tint val="75000"/>
                  </a:prstClr>
                </a:solidFill>
              </a:rPr>
              <a:pPr/>
              <a:t>‹Nº›</a:t>
            </a:fld>
            <a:endParaRPr lang="es-MX" altLang="es-ES">
              <a:solidFill>
                <a:prstClr val="white">
                  <a:tint val="75000"/>
                </a:prstClr>
              </a:solidFill>
            </a:endParaRPr>
          </a:p>
        </p:txBody>
      </p:sp>
    </p:spTree>
    <p:extLst>
      <p:ext uri="{BB962C8B-B14F-4D97-AF65-F5344CB8AC3E}">
        <p14:creationId xmlns:p14="http://schemas.microsoft.com/office/powerpoint/2010/main" val="2209005695"/>
      </p:ext>
    </p:extLst>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48A87A34-81AB-432B-8DAE-1953F412C126}" type="datetimeFigureOut">
              <a:rPr lang="en-US" dirty="0">
                <a:solidFill>
                  <a:prstClr val="white">
                    <a:tint val="75000"/>
                  </a:prstClr>
                </a:solidFill>
              </a:rPr>
              <a:pPr defTabSz="457200"/>
              <a:t>2/13/2017</a:t>
            </a:fld>
            <a:endParaRPr lang="en-US" dirty="0">
              <a:solidFill>
                <a:prstClr val="white">
                  <a:tint val="75000"/>
                </a:prstClr>
              </a:solidFill>
            </a:endParaRPr>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defTabSz="457200"/>
            <a:endParaRPr lang="en-US" dirty="0">
              <a:solidFill>
                <a:prstClr val="white">
                  <a:tint val="75000"/>
                </a:prstClr>
              </a:solidFill>
            </a:endParaRPr>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defTabSz="457200"/>
            <a:fld id="{6D22F896-40B5-4ADD-8801-0D06FADFA095}" type="slidenum">
              <a:rPr lang="en-US" dirty="0">
                <a:solidFill>
                  <a:prstClr val="white">
                    <a:tint val="75000"/>
                  </a:prstClr>
                </a:solidFill>
              </a:rPr>
              <a:pPr defTabSz="457200"/>
              <a:t>‹Nº›</a:t>
            </a:fld>
            <a:endParaRPr lang="en-US" dirty="0">
              <a:solidFill>
                <a:prstClr val="white">
                  <a:tint val="75000"/>
                </a:prstClr>
              </a:solidFill>
            </a:endParaRPr>
          </a:p>
        </p:txBody>
      </p:sp>
    </p:spTree>
    <p:extLst>
      <p:ext uri="{BB962C8B-B14F-4D97-AF65-F5344CB8AC3E}">
        <p14:creationId xmlns:p14="http://schemas.microsoft.com/office/powerpoint/2010/main" val="63136105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21" y="991040"/>
            <a:ext cx="1190625" cy="1162050"/>
          </a:xfrm>
          <a:prstGeom prst="rect">
            <a:avLst/>
          </a:prstGeom>
        </p:spPr>
      </p:pic>
      <p:sp>
        <p:nvSpPr>
          <p:cNvPr id="3" name="Rectángulo 2"/>
          <p:cNvSpPr/>
          <p:nvPr/>
        </p:nvSpPr>
        <p:spPr>
          <a:xfrm>
            <a:off x="2899153" y="2629741"/>
            <a:ext cx="5845255" cy="619272"/>
          </a:xfrm>
          <a:prstGeom prst="rect">
            <a:avLst/>
          </a:prstGeom>
        </p:spPr>
        <p:txBody>
          <a:bodyPr wrap="none">
            <a:spAutoFit/>
          </a:bodyPr>
          <a:lstStyle/>
          <a:p>
            <a:pPr defTabSz="457200">
              <a:lnSpc>
                <a:spcPct val="107000"/>
              </a:lnSpc>
              <a:spcAft>
                <a:spcPts val="800"/>
              </a:spcAft>
            </a:pPr>
            <a:r>
              <a:rPr lang="es-419" sz="3200" b="1" dirty="0">
                <a:solidFill>
                  <a:srgbClr val="0070C0"/>
                </a:solidFill>
                <a:latin typeface="Calibri" panose="020F0502020204030204" pitchFamily="34" charset="0"/>
                <a:ea typeface="Calibri" panose="020F0502020204030204" pitchFamily="34" charset="0"/>
                <a:cs typeface="Times New Roman" panose="02020603050405020304" pitchFamily="18" charset="0"/>
              </a:rPr>
              <a:t>Manejo del extremo libre en PPR</a:t>
            </a:r>
            <a:r>
              <a:rPr lang="es-419" dirty="0">
                <a:solidFill>
                  <a:srgbClr val="0070C0"/>
                </a:solidFill>
                <a:latin typeface="Calibri" panose="020F0502020204030204" pitchFamily="34" charset="0"/>
                <a:ea typeface="Calibri" panose="020F0502020204030204" pitchFamily="34" charset="0"/>
                <a:cs typeface="Times New Roman" panose="02020603050405020304" pitchFamily="18" charset="0"/>
              </a:rPr>
              <a:t>.</a:t>
            </a:r>
            <a:endParaRPr lang="es-419"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ángulo 3"/>
          <p:cNvSpPr/>
          <p:nvPr/>
        </p:nvSpPr>
        <p:spPr>
          <a:xfrm>
            <a:off x="5974813" y="3244334"/>
            <a:ext cx="242374" cy="369332"/>
          </a:xfrm>
          <a:prstGeom prst="rect">
            <a:avLst/>
          </a:prstGeom>
        </p:spPr>
        <p:txBody>
          <a:bodyPr wrap="none">
            <a:spAutoFit/>
          </a:bodyPr>
          <a:lstStyle/>
          <a:p>
            <a:pPr defTabSz="457200"/>
            <a:r>
              <a:rPr lang="es-419" dirty="0">
                <a:solidFill>
                  <a:prstClr val="white"/>
                </a:solidFill>
              </a:rPr>
              <a:t> </a:t>
            </a:r>
          </a:p>
        </p:txBody>
      </p:sp>
    </p:spTree>
    <p:extLst>
      <p:ext uri="{BB962C8B-B14F-4D97-AF65-F5344CB8AC3E}">
        <p14:creationId xmlns:p14="http://schemas.microsoft.com/office/powerpoint/2010/main" val="2592149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804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208213" y="3068639"/>
            <a:ext cx="7772400" cy="1470025"/>
          </a:xfrm>
        </p:spPr>
        <p:txBody>
          <a:bodyPr>
            <a:normAutofit fontScale="90000"/>
          </a:bodyPr>
          <a:lstStyle/>
          <a:p>
            <a:pPr>
              <a:defRPr/>
            </a:pPr>
            <a:r>
              <a:rPr lang="es-PE" dirty="0">
                <a:solidFill>
                  <a:schemeClr val="tx2"/>
                </a:solidFill>
                <a:latin typeface="Bradley Hand ITC" pitchFamily="66" charset="0"/>
              </a:rPr>
              <a:t>Problemática </a:t>
            </a:r>
            <a:br>
              <a:rPr lang="es-PE" dirty="0">
                <a:solidFill>
                  <a:schemeClr val="tx2"/>
                </a:solidFill>
                <a:latin typeface="Bradley Hand ITC" pitchFamily="66" charset="0"/>
              </a:rPr>
            </a:br>
            <a:r>
              <a:rPr lang="es-PE" dirty="0">
                <a:solidFill>
                  <a:schemeClr val="tx2"/>
                </a:solidFill>
                <a:latin typeface="Bradley Hand ITC" pitchFamily="66" charset="0"/>
              </a:rPr>
              <a:t>del </a:t>
            </a:r>
            <a:br>
              <a:rPr lang="es-PE" dirty="0">
                <a:solidFill>
                  <a:schemeClr val="tx2"/>
                </a:solidFill>
                <a:latin typeface="Bradley Hand ITC" pitchFamily="66" charset="0"/>
              </a:rPr>
            </a:br>
            <a:r>
              <a:rPr lang="es-PE" dirty="0">
                <a:solidFill>
                  <a:schemeClr val="tx2"/>
                </a:solidFill>
                <a:latin typeface="Bradley Hand ITC" pitchFamily="66" charset="0"/>
              </a:rPr>
              <a:t>Extremo Libre</a:t>
            </a:r>
          </a:p>
        </p:txBody>
      </p:sp>
    </p:spTree>
    <p:extLst>
      <p:ext uri="{BB962C8B-B14F-4D97-AF65-F5344CB8AC3E}">
        <p14:creationId xmlns:p14="http://schemas.microsoft.com/office/powerpoint/2010/main" val="14722543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2135188" y="981075"/>
            <a:ext cx="7924800" cy="935038"/>
          </a:xfrm>
          <a:prstGeom prst="rect">
            <a:avLst/>
          </a:prstGeom>
        </p:spPr>
        <p:txBody>
          <a:bodyPr>
            <a:noAutofit/>
          </a:bodyPr>
          <a:lstStyle/>
          <a:p>
            <a:pPr marL="0" indent="0" algn="ctr">
              <a:buNone/>
              <a:defRPr/>
            </a:pPr>
            <a:r>
              <a:rPr lang="es-PE" sz="2400" dirty="0">
                <a:latin typeface="Bradley Hand ITC" pitchFamily="66" charset="0"/>
              </a:rPr>
              <a:t>Las </a:t>
            </a:r>
            <a:r>
              <a:rPr lang="es-PE" sz="2400" b="1" dirty="0">
                <a:solidFill>
                  <a:schemeClr val="tx2"/>
                </a:solidFill>
                <a:latin typeface="Bradley Hand ITC" pitchFamily="66" charset="0"/>
              </a:rPr>
              <a:t>Clases I</a:t>
            </a:r>
            <a:r>
              <a:rPr lang="es-PE" sz="2400" dirty="0">
                <a:latin typeface="Bradley Hand ITC" pitchFamily="66" charset="0"/>
              </a:rPr>
              <a:t> y </a:t>
            </a:r>
            <a:r>
              <a:rPr lang="es-PE" sz="2400" b="1" dirty="0">
                <a:solidFill>
                  <a:schemeClr val="tx2"/>
                </a:solidFill>
                <a:latin typeface="Bradley Hand ITC" pitchFamily="66" charset="0"/>
              </a:rPr>
              <a:t>II  de Kennedy</a:t>
            </a:r>
            <a:r>
              <a:rPr lang="es-PE" sz="2400" dirty="0">
                <a:latin typeface="Bradley Hand ITC" pitchFamily="66" charset="0"/>
              </a:rPr>
              <a:t>, son los casos denominados de </a:t>
            </a:r>
            <a:r>
              <a:rPr lang="es-PE" sz="2400" b="1" dirty="0">
                <a:solidFill>
                  <a:schemeClr val="tx2"/>
                </a:solidFill>
                <a:latin typeface="Bradley Hand ITC" pitchFamily="66" charset="0"/>
              </a:rPr>
              <a:t>“extremo libre”, </a:t>
            </a:r>
            <a:r>
              <a:rPr lang="es-PE" sz="2400" dirty="0">
                <a:latin typeface="Bradley Hand ITC" pitchFamily="66" charset="0"/>
              </a:rPr>
              <a:t>por la ausencia de los pilares posteriores. </a:t>
            </a:r>
          </a:p>
        </p:txBody>
      </p:sp>
      <p:pic>
        <p:nvPicPr>
          <p:cNvPr id="71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24100" y="2859150"/>
            <a:ext cx="3498498" cy="2844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1" y="2852937"/>
            <a:ext cx="3392483" cy="276522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044432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7032625" y="847725"/>
            <a:ext cx="3371850" cy="1906588"/>
          </a:xfrm>
          <a:prstGeom prst="rect">
            <a:avLst/>
          </a:prstGeom>
        </p:spPr>
        <p:txBody>
          <a:bodyPr/>
          <a:lstStyle/>
          <a:p>
            <a:pPr eaLnBrk="1" hangingPunct="1">
              <a:buFont typeface="Arial" charset="0"/>
              <a:buChar char="•"/>
              <a:defRPr/>
            </a:pPr>
            <a:r>
              <a:rPr lang="es-PE" sz="2400" b="1" dirty="0" smtClean="0">
                <a:latin typeface="Bradley Hand ITC" pitchFamily="66" charset="0"/>
              </a:rPr>
              <a:t>Extremo libre</a:t>
            </a:r>
            <a:r>
              <a:rPr lang="es-PE" sz="2400" dirty="0" smtClean="0">
                <a:latin typeface="Bradley Hand ITC" pitchFamily="66" charset="0"/>
              </a:rPr>
              <a:t>: </a:t>
            </a:r>
            <a:r>
              <a:rPr lang="es-PE" sz="2400" b="1" dirty="0" smtClean="0">
                <a:solidFill>
                  <a:srgbClr val="FF0000"/>
                </a:solidFill>
                <a:latin typeface="Bradley Hand ITC" pitchFamily="66" charset="0"/>
              </a:rPr>
              <a:t>Evaluar  </a:t>
            </a:r>
            <a:r>
              <a:rPr lang="es-PE" sz="2400" dirty="0" smtClean="0">
                <a:latin typeface="Bradley Hand ITC" pitchFamily="66" charset="0"/>
              </a:rPr>
              <a:t>      </a:t>
            </a:r>
            <a:r>
              <a:rPr lang="es-PE" sz="2400" b="1" dirty="0">
                <a:solidFill>
                  <a:srgbClr val="FFFF00"/>
                </a:solidFill>
                <a:latin typeface="Bradley Hand ITC" pitchFamily="66" charset="0"/>
              </a:rPr>
              <a:t>reborde disponible para el  soporte mucoso. </a:t>
            </a:r>
          </a:p>
        </p:txBody>
      </p:sp>
      <p:pic>
        <p:nvPicPr>
          <p:cNvPr id="81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6413" y="620713"/>
            <a:ext cx="3224212"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9038" y="620713"/>
            <a:ext cx="1712912"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7589" y="3556001"/>
            <a:ext cx="2865437" cy="216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15225" y="3860800"/>
            <a:ext cx="3005138"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9" name="3 CuadroTexto"/>
          <p:cNvSpPr txBox="1">
            <a:spLocks noChangeArrowheads="1"/>
          </p:cNvSpPr>
          <p:nvPr/>
        </p:nvSpPr>
        <p:spPr bwMode="auto">
          <a:xfrm>
            <a:off x="553793" y="3786189"/>
            <a:ext cx="4210296"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sz="2400" b="1" dirty="0">
                <a:solidFill>
                  <a:prstClr val="white"/>
                </a:solidFill>
                <a:effectLst>
                  <a:outerShdw blurRad="50800" dist="38100" dir="2700000" algn="tl" rotWithShape="0">
                    <a:srgbClr val="000000">
                      <a:alpha val="48000"/>
                    </a:srgbClr>
                  </a:outerShdw>
                </a:effectLst>
                <a:latin typeface="Bradley Hand ITC" pitchFamily="66" charset="0"/>
              </a:rPr>
              <a:t>Extremo </a:t>
            </a:r>
            <a:r>
              <a:rPr lang="es-PE" sz="2400" b="1" dirty="0" smtClean="0">
                <a:solidFill>
                  <a:prstClr val="white"/>
                </a:solidFill>
                <a:effectLst>
                  <a:outerShdw blurRad="50800" dist="38100" dir="2700000" algn="tl" rotWithShape="0">
                    <a:srgbClr val="000000">
                      <a:alpha val="48000"/>
                    </a:srgbClr>
                  </a:outerShdw>
                </a:effectLst>
                <a:latin typeface="Bradley Hand ITC" pitchFamily="66" charset="0"/>
              </a:rPr>
              <a:t>libre</a:t>
            </a:r>
            <a:r>
              <a:rPr lang="es-PE" sz="2400" dirty="0" smtClean="0">
                <a:solidFill>
                  <a:prstClr val="white"/>
                </a:solidFill>
                <a:effectLst>
                  <a:outerShdw blurRad="50800" dist="38100" dir="2700000" algn="tl" rotWithShape="0">
                    <a:srgbClr val="000000">
                      <a:alpha val="48000"/>
                    </a:srgbClr>
                  </a:outerShdw>
                </a:effectLst>
                <a:latin typeface="Bradley Hand ITC" pitchFamily="66" charset="0"/>
              </a:rPr>
              <a:t> </a:t>
            </a:r>
            <a:r>
              <a:rPr lang="es-PE" altLang="es-419" sz="2400" dirty="0" smtClean="0">
                <a:solidFill>
                  <a:prstClr val="white"/>
                </a:solidFill>
                <a:latin typeface="Bradley Hand ITC" panose="03070402050302030203" pitchFamily="66" charset="0"/>
              </a:rPr>
              <a:t> </a:t>
            </a:r>
            <a:r>
              <a:rPr lang="es-PE" altLang="es-419" sz="2400" b="1" dirty="0" smtClean="0">
                <a:solidFill>
                  <a:srgbClr val="FF0000"/>
                </a:solidFill>
                <a:latin typeface="Bradley Hand ITC" panose="03070402050302030203" pitchFamily="66" charset="0"/>
              </a:rPr>
              <a:t>no rehabilitado </a:t>
            </a:r>
            <a:r>
              <a:rPr lang="es-PE" altLang="es-419" sz="2400" b="1" dirty="0">
                <a:solidFill>
                  <a:srgbClr val="FF0000"/>
                </a:solidFill>
                <a:latin typeface="Bradley Hand ITC" panose="03070402050302030203" pitchFamily="66" charset="0"/>
              </a:rPr>
              <a:t>oportunamente </a:t>
            </a:r>
            <a:r>
              <a:rPr lang="es-PE" altLang="es-419" sz="2400" dirty="0" smtClean="0">
                <a:solidFill>
                  <a:prstClr val="white"/>
                </a:solidFill>
                <a:latin typeface="Bradley Hand ITC" panose="03070402050302030203" pitchFamily="66" charset="0"/>
              </a:rPr>
              <a:t>: </a:t>
            </a:r>
            <a:r>
              <a:rPr lang="es-PE" altLang="es-419" sz="2400" b="1" dirty="0" smtClean="0">
                <a:solidFill>
                  <a:srgbClr val="FFFF00"/>
                </a:solidFill>
                <a:latin typeface="Bradley Hand ITC" panose="03070402050302030203" pitchFamily="66" charset="0"/>
              </a:rPr>
              <a:t>glándula </a:t>
            </a:r>
            <a:r>
              <a:rPr lang="es-PE" altLang="es-419" sz="2400" b="1" dirty="0">
                <a:solidFill>
                  <a:srgbClr val="FFFF00"/>
                </a:solidFill>
                <a:latin typeface="Bradley Hand ITC" panose="03070402050302030203" pitchFamily="66" charset="0"/>
              </a:rPr>
              <a:t>submaxilar suele hipertrofiarse y cubrir el reborde.</a:t>
            </a:r>
          </a:p>
        </p:txBody>
      </p:sp>
      <p:sp>
        <p:nvSpPr>
          <p:cNvPr id="8200" name="1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15377419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eaLnBrk="1" hangingPunct="1">
              <a:defRPr/>
            </a:pPr>
            <a:r>
              <a:rPr lang="es-PE" sz="3200" cap="none" dirty="0">
                <a:solidFill>
                  <a:srgbClr val="00B0F0"/>
                </a:solidFill>
                <a:latin typeface="Bradley Hand ITC" pitchFamily="66" charset="0"/>
              </a:rPr>
              <a:t>Problemas del Extremo Libre</a:t>
            </a:r>
          </a:p>
        </p:txBody>
      </p:sp>
      <p:sp>
        <p:nvSpPr>
          <p:cNvPr id="3" name="2 Marcador de contenido"/>
          <p:cNvSpPr>
            <a:spLocks noGrp="1"/>
          </p:cNvSpPr>
          <p:nvPr>
            <p:ph sz="quarter" idx="4294967295"/>
          </p:nvPr>
        </p:nvSpPr>
        <p:spPr>
          <a:xfrm>
            <a:off x="2135189" y="2205039"/>
            <a:ext cx="4537075" cy="2879725"/>
          </a:xfrm>
          <a:prstGeom prst="rect">
            <a:avLst/>
          </a:prstGeom>
        </p:spPr>
        <p:txBody>
          <a:bodyPr>
            <a:noAutofit/>
          </a:bodyPr>
          <a:lstStyle/>
          <a:p>
            <a:pPr algn="just" eaLnBrk="1" hangingPunct="1">
              <a:buFont typeface="Arial" charset="0"/>
              <a:buAutoNum type="arabicParenR"/>
              <a:defRPr/>
            </a:pPr>
            <a:r>
              <a:rPr lang="es-PE" sz="2400" b="1" dirty="0">
                <a:solidFill>
                  <a:srgbClr val="FFFF00"/>
                </a:solidFill>
                <a:latin typeface="Bradley Hand ITC" pitchFamily="66" charset="0"/>
              </a:rPr>
              <a:t>Diferencia de </a:t>
            </a:r>
            <a:r>
              <a:rPr lang="es-PE" sz="2400" b="1" dirty="0" smtClean="0">
                <a:solidFill>
                  <a:srgbClr val="FFFF00"/>
                </a:solidFill>
                <a:latin typeface="Bradley Hand ITC" pitchFamily="66" charset="0"/>
              </a:rPr>
              <a:t> </a:t>
            </a:r>
            <a:r>
              <a:rPr lang="es-PE" sz="2400" b="1" dirty="0">
                <a:solidFill>
                  <a:srgbClr val="FFFF00"/>
                </a:solidFill>
                <a:latin typeface="Bradley Hand ITC" pitchFamily="66" charset="0"/>
              </a:rPr>
              <a:t>elasticidad entre el </a:t>
            </a:r>
            <a:r>
              <a:rPr lang="es-PE" sz="2400" b="1" dirty="0" smtClean="0">
                <a:solidFill>
                  <a:srgbClr val="FFFF00"/>
                </a:solidFill>
                <a:latin typeface="Bradley Hand ITC" pitchFamily="66" charset="0"/>
              </a:rPr>
              <a:t>ligamento </a:t>
            </a:r>
            <a:r>
              <a:rPr lang="es-PE" sz="2400" b="1" dirty="0">
                <a:solidFill>
                  <a:srgbClr val="FFFF00"/>
                </a:solidFill>
                <a:latin typeface="Bradley Hand ITC" pitchFamily="66" charset="0"/>
              </a:rPr>
              <a:t>periodontal y la mucosa que cubre los rebordes residuales.</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6121" y="3487596"/>
            <a:ext cx="2814241" cy="22417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21" name="7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30782289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6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dirty="0">
                <a:solidFill>
                  <a:prstClr val="white"/>
                </a:solidFill>
                <a:latin typeface="Arial" panose="020B0604020202020204" pitchFamily="34" charset="0"/>
              </a:rPr>
              <a:t>Diseño de Prótesis Parcial Removible. David Loza Fernández, H. </a:t>
            </a:r>
            <a:r>
              <a:rPr lang="es-PE" altLang="es-419" sz="1100" dirty="0" err="1">
                <a:solidFill>
                  <a:prstClr val="white"/>
                </a:solidFill>
                <a:latin typeface="Arial" panose="020B0604020202020204" pitchFamily="34" charset="0"/>
              </a:rPr>
              <a:t>Rodeny</a:t>
            </a:r>
            <a:r>
              <a:rPr lang="es-PE" altLang="es-419" sz="1100" dirty="0">
                <a:solidFill>
                  <a:prstClr val="white"/>
                </a:solidFill>
                <a:latin typeface="Arial" panose="020B0604020202020204" pitchFamily="34" charset="0"/>
              </a:rPr>
              <a:t> Valverde Montalva. 1°Edición. RIPANO S.A. 2006. Madrid. </a:t>
            </a:r>
          </a:p>
        </p:txBody>
      </p:sp>
      <p:sp>
        <p:nvSpPr>
          <p:cNvPr id="10243" name="3 CuadroTexto"/>
          <p:cNvSpPr txBox="1">
            <a:spLocks noChangeArrowheads="1"/>
          </p:cNvSpPr>
          <p:nvPr/>
        </p:nvSpPr>
        <p:spPr bwMode="auto">
          <a:xfrm>
            <a:off x="1834771" y="3840162"/>
            <a:ext cx="7924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algn="just" defTabSz="457200" eaLnBrk="1" hangingPunct="1"/>
            <a:r>
              <a:rPr lang="es-PE" altLang="es-419" sz="2400" dirty="0" smtClean="0">
                <a:solidFill>
                  <a:prstClr val="white"/>
                </a:solidFill>
                <a:latin typeface="Bradley Hand ITC" panose="03070402050302030203" pitchFamily="66" charset="0"/>
              </a:rPr>
              <a:t>del </a:t>
            </a:r>
            <a:r>
              <a:rPr lang="es-PE" altLang="es-419" sz="2400" dirty="0">
                <a:solidFill>
                  <a:prstClr val="white"/>
                </a:solidFill>
                <a:latin typeface="Bradley Hand ITC" panose="03070402050302030203" pitchFamily="66" charset="0"/>
              </a:rPr>
              <a:t>reborde alveolar en su porción distal      mayor reabsorción ósea a este nivel.</a:t>
            </a:r>
          </a:p>
          <a:p>
            <a:pPr defTabSz="457200" eaLnBrk="1" hangingPunct="1"/>
            <a:endParaRPr lang="es-PE" altLang="es-419" dirty="0">
              <a:solidFill>
                <a:prstClr val="white"/>
              </a:solidFill>
            </a:endParaRPr>
          </a:p>
        </p:txBody>
      </p:sp>
      <p:pic>
        <p:nvPicPr>
          <p:cNvPr id="1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7171" y="3551943"/>
            <a:ext cx="3712834" cy="23789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771" y="3551943"/>
            <a:ext cx="3692924" cy="23608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ángulo 1"/>
          <p:cNvSpPr/>
          <p:nvPr/>
        </p:nvSpPr>
        <p:spPr>
          <a:xfrm>
            <a:off x="1834771" y="854372"/>
            <a:ext cx="7924800" cy="1938992"/>
          </a:xfrm>
          <a:prstGeom prst="rect">
            <a:avLst/>
          </a:prstGeom>
        </p:spPr>
        <p:txBody>
          <a:bodyPr wrap="square">
            <a:spAutoFit/>
          </a:bodyPr>
          <a:lstStyle/>
          <a:p>
            <a:pPr algn="just" defTabSz="457200"/>
            <a:r>
              <a:rPr lang="es-PE" altLang="es-419" sz="2000" b="1" dirty="0">
                <a:solidFill>
                  <a:srgbClr val="FFFF00"/>
                </a:solidFill>
                <a:latin typeface="Bradley Hand ITC" panose="03070402050302030203" pitchFamily="66" charset="0"/>
              </a:rPr>
              <a:t>2) Las fuerzas. oclusales en la base de las dentaduras produce tracción del pilar hacia distal próximo al espacio edéntulo. </a:t>
            </a:r>
          </a:p>
          <a:p>
            <a:pPr algn="just" defTabSz="457200"/>
            <a:endParaRPr lang="es-PE" altLang="es-419" sz="2000" b="1" i="1" u="sng" dirty="0">
              <a:solidFill>
                <a:srgbClr val="FFFF00"/>
              </a:solidFill>
              <a:latin typeface="Bradley Hand ITC" panose="03070402050302030203" pitchFamily="66" charset="0"/>
            </a:endParaRPr>
          </a:p>
          <a:p>
            <a:pPr algn="just" defTabSz="457200"/>
            <a:r>
              <a:rPr lang="es-PE" altLang="es-419" sz="2000" b="1" i="1" dirty="0">
                <a:solidFill>
                  <a:srgbClr val="FFFF00"/>
                </a:solidFill>
                <a:latin typeface="Bradley Hand ITC" panose="03070402050302030203" pitchFamily="66" charset="0"/>
              </a:rPr>
              <a:t>La  base acrílica , </a:t>
            </a:r>
            <a:r>
              <a:rPr lang="es-PE" altLang="es-419" sz="2000" b="1" dirty="0">
                <a:solidFill>
                  <a:srgbClr val="FFFF00"/>
                </a:solidFill>
                <a:latin typeface="Bradley Hand ITC" panose="03070402050302030203" pitchFamily="66" charset="0"/>
              </a:rPr>
              <a:t>comprime los tejidos gingivales, compresión del reborde alveolar en su porción distal, generando   mayor reabsorción ósea a este nivel.</a:t>
            </a:r>
          </a:p>
        </p:txBody>
      </p:sp>
    </p:spTree>
    <p:extLst>
      <p:ext uri="{BB962C8B-B14F-4D97-AF65-F5344CB8AC3E}">
        <p14:creationId xmlns:p14="http://schemas.microsoft.com/office/powerpoint/2010/main" val="22318847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837127" y="260350"/>
            <a:ext cx="10625069" cy="3179763"/>
          </a:xfrm>
          <a:prstGeom prst="rect">
            <a:avLst/>
          </a:prstGeom>
        </p:spPr>
        <p:txBody>
          <a:bodyPr>
            <a:normAutofit lnSpcReduction="10000"/>
          </a:bodyPr>
          <a:lstStyle/>
          <a:p>
            <a:pPr algn="just" eaLnBrk="1" hangingPunct="1">
              <a:buFont typeface="Arial" charset="0"/>
              <a:buChar char="•"/>
              <a:defRPr/>
            </a:pPr>
            <a:r>
              <a:rPr lang="es-PE" sz="2400" b="1" dirty="0">
                <a:solidFill>
                  <a:srgbClr val="FFFF00"/>
                </a:solidFill>
                <a:latin typeface="Bradley Hand ITC" pitchFamily="66" charset="0"/>
              </a:rPr>
              <a:t>Al reabsorberse el hueso </a:t>
            </a:r>
            <a:r>
              <a:rPr lang="es-PE" sz="2400" b="1" dirty="0" smtClean="0">
                <a:solidFill>
                  <a:srgbClr val="FFFF00"/>
                </a:solidFill>
                <a:latin typeface="Bradley Hand ITC" pitchFamily="66" charset="0"/>
              </a:rPr>
              <a:t>residual, </a:t>
            </a:r>
            <a:r>
              <a:rPr lang="es-PE" sz="2400" b="1" dirty="0">
                <a:solidFill>
                  <a:srgbClr val="FFFF00"/>
                </a:solidFill>
                <a:latin typeface="Bradley Hand ITC" pitchFamily="66" charset="0"/>
              </a:rPr>
              <a:t>la prótesis se va asentando cada vez más en su parte </a:t>
            </a:r>
            <a:r>
              <a:rPr lang="es-PE" sz="2400" b="1" dirty="0" smtClean="0">
                <a:solidFill>
                  <a:srgbClr val="FFFF00"/>
                </a:solidFill>
                <a:latin typeface="Bradley Hand ITC" pitchFamily="66" charset="0"/>
              </a:rPr>
              <a:t>posterior, generando que el </a:t>
            </a:r>
            <a:r>
              <a:rPr lang="es-PE" sz="2400" b="1" dirty="0">
                <a:solidFill>
                  <a:srgbClr val="FFFF00"/>
                </a:solidFill>
                <a:latin typeface="Bradley Hand ITC" pitchFamily="66" charset="0"/>
              </a:rPr>
              <a:t>plano de </a:t>
            </a:r>
            <a:r>
              <a:rPr lang="es-PE" sz="2400" b="1" dirty="0" smtClean="0">
                <a:solidFill>
                  <a:srgbClr val="FFFF00"/>
                </a:solidFill>
                <a:latin typeface="Bradley Hand ITC" pitchFamily="66" charset="0"/>
              </a:rPr>
              <a:t>oclusión disminuya </a:t>
            </a:r>
            <a:r>
              <a:rPr lang="es-PE" sz="2400" b="1" dirty="0">
                <a:solidFill>
                  <a:srgbClr val="FFFF00"/>
                </a:solidFill>
                <a:latin typeface="Bradley Hand ITC" pitchFamily="66" charset="0"/>
              </a:rPr>
              <a:t>a nivel de los </a:t>
            </a:r>
            <a:r>
              <a:rPr lang="es-PE" sz="2400" b="1" dirty="0" smtClean="0">
                <a:solidFill>
                  <a:srgbClr val="FFFF00"/>
                </a:solidFill>
                <a:latin typeface="Bradley Hand ITC" pitchFamily="66" charset="0"/>
              </a:rPr>
              <a:t>molares artificiales </a:t>
            </a:r>
            <a:r>
              <a:rPr lang="es-PE" sz="2400" b="1" dirty="0">
                <a:solidFill>
                  <a:srgbClr val="FFFF00"/>
                </a:solidFill>
                <a:latin typeface="Bradley Hand ITC" pitchFamily="66" charset="0"/>
              </a:rPr>
              <a:t>y los </a:t>
            </a:r>
            <a:r>
              <a:rPr lang="es-PE" sz="2400" b="1" dirty="0" smtClean="0">
                <a:solidFill>
                  <a:srgbClr val="FFFF00"/>
                </a:solidFill>
                <a:latin typeface="Bradley Hand ITC" pitchFamily="66" charset="0"/>
              </a:rPr>
              <a:t>molares superiores </a:t>
            </a:r>
            <a:r>
              <a:rPr lang="es-PE" sz="2400" b="1" dirty="0">
                <a:solidFill>
                  <a:srgbClr val="FFFF00"/>
                </a:solidFill>
                <a:latin typeface="Bradley Hand ITC" pitchFamily="66" charset="0"/>
              </a:rPr>
              <a:t>migran en sentido oclusal generando un plano de oclusión más bajo en </a:t>
            </a:r>
            <a:r>
              <a:rPr lang="es-PE" sz="2400" b="1" dirty="0" smtClean="0">
                <a:solidFill>
                  <a:srgbClr val="FFFF00"/>
                </a:solidFill>
                <a:latin typeface="Bradley Hand ITC" pitchFamily="66" charset="0"/>
              </a:rPr>
              <a:t>la </a:t>
            </a:r>
            <a:r>
              <a:rPr lang="es-PE" sz="2400" b="1" dirty="0">
                <a:solidFill>
                  <a:srgbClr val="FFFF00"/>
                </a:solidFill>
                <a:latin typeface="Bradley Hand ITC" pitchFamily="66" charset="0"/>
              </a:rPr>
              <a:t>parte posterior. </a:t>
            </a:r>
            <a:endParaRPr lang="es-PE" sz="2400" b="1" dirty="0" smtClean="0">
              <a:solidFill>
                <a:srgbClr val="FFFF00"/>
              </a:solidFill>
              <a:latin typeface="Bradley Hand ITC" pitchFamily="66" charset="0"/>
            </a:endParaRPr>
          </a:p>
          <a:p>
            <a:pPr algn="just" eaLnBrk="1" hangingPunct="1">
              <a:buFont typeface="Arial" charset="0"/>
              <a:buChar char="•"/>
              <a:defRPr/>
            </a:pPr>
            <a:endParaRPr lang="es-PE" sz="2400" b="1" dirty="0">
              <a:solidFill>
                <a:srgbClr val="FFFF00"/>
              </a:solidFill>
              <a:latin typeface="Bradley Hand ITC" pitchFamily="66" charset="0"/>
            </a:endParaRPr>
          </a:p>
          <a:p>
            <a:pPr algn="just" eaLnBrk="1" hangingPunct="1">
              <a:buFont typeface="Arial" charset="0"/>
              <a:buChar char="•"/>
              <a:defRPr/>
            </a:pPr>
            <a:r>
              <a:rPr lang="es-PE" sz="2400" b="1" dirty="0">
                <a:solidFill>
                  <a:srgbClr val="FFFF00"/>
                </a:solidFill>
                <a:latin typeface="Bradley Hand ITC" pitchFamily="66" charset="0"/>
              </a:rPr>
              <a:t>La magnitud de la alteración oclusal es proporcional al grado de </a:t>
            </a:r>
            <a:r>
              <a:rPr lang="es-PE" sz="2400" b="1" dirty="0" smtClean="0">
                <a:solidFill>
                  <a:srgbClr val="FFFF00"/>
                </a:solidFill>
                <a:latin typeface="Bradley Hand ITC" pitchFamily="66" charset="0"/>
              </a:rPr>
              <a:t>reabsorción ósea.</a:t>
            </a:r>
            <a:endParaRPr lang="es-PE" sz="2400" b="1" dirty="0">
              <a:solidFill>
                <a:srgbClr val="FFFF00"/>
              </a:solidFill>
              <a:latin typeface="Bradley Hand ITC" pitchFamily="66" charset="0"/>
            </a:endParaRPr>
          </a:p>
        </p:txBody>
      </p:sp>
      <p:pic>
        <p:nvPicPr>
          <p:cNvPr id="112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9863" y="3789363"/>
            <a:ext cx="3511550" cy="2341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5964" y="3797301"/>
            <a:ext cx="3455987" cy="2303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9" name="5 CuadroTexto"/>
          <p:cNvSpPr txBox="1">
            <a:spLocks noChangeArrowheads="1"/>
          </p:cNvSpPr>
          <p:nvPr/>
        </p:nvSpPr>
        <p:spPr bwMode="auto">
          <a:xfrm>
            <a:off x="1976439" y="6480175"/>
            <a:ext cx="8569325"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2908533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33600" y="196851"/>
            <a:ext cx="7924800" cy="1143000"/>
          </a:xfrm>
        </p:spPr>
        <p:txBody>
          <a:bodyPr/>
          <a:lstStyle/>
          <a:p>
            <a:pPr algn="ctr" eaLnBrk="1" hangingPunct="1">
              <a:defRPr/>
            </a:pPr>
            <a:r>
              <a:rPr lang="es-PE" sz="3200" cap="none" dirty="0">
                <a:solidFill>
                  <a:schemeClr val="tx2"/>
                </a:solidFill>
                <a:latin typeface="Bradley Hand ITC" pitchFamily="66" charset="0"/>
              </a:rPr>
              <a:t>Movimientos de una base a </a:t>
            </a:r>
            <a:r>
              <a:rPr lang="es-PE" sz="3200" cap="none" dirty="0" smtClean="0">
                <a:solidFill>
                  <a:schemeClr val="tx2"/>
                </a:solidFill>
                <a:latin typeface="Bradley Hand ITC" pitchFamily="66" charset="0"/>
              </a:rPr>
              <a:t>Extremo Libre</a:t>
            </a:r>
            <a:endParaRPr lang="es-PE" sz="3200" cap="none" dirty="0">
              <a:solidFill>
                <a:schemeClr val="tx2"/>
              </a:solidFill>
              <a:latin typeface="Bradley Hand ITC" pitchFamily="66" charset="0"/>
            </a:endParaRPr>
          </a:p>
        </p:txBody>
      </p:sp>
      <p:sp>
        <p:nvSpPr>
          <p:cNvPr id="3" name="2 Marcador de contenido"/>
          <p:cNvSpPr>
            <a:spLocks noGrp="1"/>
          </p:cNvSpPr>
          <p:nvPr>
            <p:ph sz="quarter" idx="4294967295"/>
          </p:nvPr>
        </p:nvSpPr>
        <p:spPr>
          <a:xfrm>
            <a:off x="1287887" y="1412876"/>
            <a:ext cx="8840363" cy="2447925"/>
          </a:xfrm>
          <a:prstGeom prst="rect">
            <a:avLst/>
          </a:prstGeom>
        </p:spPr>
        <p:txBody>
          <a:bodyPr>
            <a:normAutofit fontScale="92500" lnSpcReduction="20000"/>
          </a:bodyPr>
          <a:lstStyle/>
          <a:p>
            <a:pPr algn="just" eaLnBrk="1" hangingPunct="1">
              <a:buFont typeface="Arial" charset="0"/>
              <a:buAutoNum type="arabicParenR"/>
              <a:defRPr/>
            </a:pPr>
            <a:r>
              <a:rPr lang="es-PE" sz="2600" b="1" dirty="0" smtClean="0">
                <a:solidFill>
                  <a:schemeClr val="accent1"/>
                </a:solidFill>
                <a:latin typeface="Bradley Hand ITC" pitchFamily="66" charset="0"/>
              </a:rPr>
              <a:t>Movimiento </a:t>
            </a:r>
            <a:r>
              <a:rPr lang="es-PE" sz="2600" b="1" dirty="0">
                <a:solidFill>
                  <a:schemeClr val="accent1"/>
                </a:solidFill>
                <a:latin typeface="Bradley Hand ITC" pitchFamily="66" charset="0"/>
              </a:rPr>
              <a:t>de inclinación </a:t>
            </a:r>
            <a:r>
              <a:rPr lang="es-PE" sz="2600" b="1" dirty="0" smtClean="0">
                <a:solidFill>
                  <a:schemeClr val="accent1"/>
                </a:solidFill>
                <a:latin typeface="Bradley Hand ITC" pitchFamily="66" charset="0"/>
              </a:rPr>
              <a:t>distal</a:t>
            </a:r>
            <a:r>
              <a:rPr lang="es-PE" sz="2600" b="1" dirty="0" smtClean="0">
                <a:solidFill>
                  <a:srgbClr val="FFFF00"/>
                </a:solidFill>
                <a:latin typeface="Bradley Hand ITC" pitchFamily="66" charset="0"/>
              </a:rPr>
              <a:t>:  lo Realiza </a:t>
            </a:r>
            <a:r>
              <a:rPr lang="es-PE" sz="2600" b="1" dirty="0">
                <a:solidFill>
                  <a:srgbClr val="FFFF00"/>
                </a:solidFill>
                <a:latin typeface="Bradley Hand ITC" pitchFamily="66" charset="0"/>
              </a:rPr>
              <a:t>la base girando alrededor de la  línea de fulcrum que une los apoyos vecinos al espacio edéntulo y la porción más posterior se desplaza hacia los tejidos subyacentes, </a:t>
            </a:r>
            <a:r>
              <a:rPr lang="es-PE" sz="2600" b="1" dirty="0" smtClean="0">
                <a:solidFill>
                  <a:srgbClr val="FFFF00"/>
                </a:solidFill>
                <a:latin typeface="Bradley Hand ITC" pitchFamily="66" charset="0"/>
              </a:rPr>
              <a:t>produciendo </a:t>
            </a:r>
            <a:r>
              <a:rPr lang="es-PE" sz="2600" b="1" dirty="0">
                <a:solidFill>
                  <a:srgbClr val="FFFF00"/>
                </a:solidFill>
                <a:latin typeface="Bradley Hand ITC" pitchFamily="66" charset="0"/>
              </a:rPr>
              <a:t>reabsorción ósea a ese nivel. </a:t>
            </a:r>
          </a:p>
          <a:p>
            <a:pPr marL="0" indent="0">
              <a:buNone/>
              <a:defRPr/>
            </a:pPr>
            <a:r>
              <a:rPr lang="es-PE" sz="2600" b="1" dirty="0" smtClean="0">
                <a:solidFill>
                  <a:srgbClr val="0070C0"/>
                </a:solidFill>
                <a:latin typeface="Bradley Hand ITC" pitchFamily="66" charset="0"/>
              </a:rPr>
              <a:t>Este movimiento </a:t>
            </a:r>
            <a:r>
              <a:rPr lang="es-PE" sz="2600" b="1" dirty="0">
                <a:solidFill>
                  <a:srgbClr val="0070C0"/>
                </a:solidFill>
                <a:latin typeface="Bradley Hand ITC" pitchFamily="66" charset="0"/>
              </a:rPr>
              <a:t>es inevitable, es el mayor causante de los cambios en los </a:t>
            </a:r>
            <a:r>
              <a:rPr lang="es-PE" sz="2600" b="1" dirty="0" smtClean="0">
                <a:solidFill>
                  <a:srgbClr val="0070C0"/>
                </a:solidFill>
                <a:latin typeface="Bradley Hand ITC" pitchFamily="66" charset="0"/>
              </a:rPr>
              <a:t>  tejidos </a:t>
            </a:r>
            <a:r>
              <a:rPr lang="es-PE" sz="2600" b="1" dirty="0">
                <a:solidFill>
                  <a:srgbClr val="0070C0"/>
                </a:solidFill>
                <a:latin typeface="Bradley Hand ITC" pitchFamily="66" charset="0"/>
              </a:rPr>
              <a:t>de soporte incluyendo los pilares.</a:t>
            </a:r>
          </a:p>
          <a:p>
            <a:pPr marL="0" indent="0">
              <a:buNone/>
              <a:defRPr/>
            </a:pPr>
            <a:endParaRPr lang="es-PE" dirty="0"/>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8076" y="3933826"/>
            <a:ext cx="357822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2375" y="3933826"/>
            <a:ext cx="3825875" cy="1966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4" name="5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5927833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378039" y="260351"/>
            <a:ext cx="9039137" cy="3413125"/>
          </a:xfrm>
          <a:prstGeom prst="rect">
            <a:avLst/>
          </a:prstGeom>
        </p:spPr>
        <p:txBody>
          <a:bodyPr>
            <a:normAutofit fontScale="77500" lnSpcReduction="20000"/>
          </a:bodyPr>
          <a:lstStyle/>
          <a:p>
            <a:pPr marL="0" indent="0" algn="just">
              <a:buNone/>
              <a:defRPr/>
            </a:pPr>
            <a:r>
              <a:rPr lang="es-PE" sz="2600" b="1" dirty="0" smtClean="0">
                <a:solidFill>
                  <a:schemeClr val="bg2">
                    <a:lumMod val="60000"/>
                    <a:lumOff val="40000"/>
                  </a:schemeClr>
                </a:solidFill>
                <a:latin typeface="Bradley Hand ITC" pitchFamily="66" charset="0"/>
              </a:rPr>
              <a:t>2) Movimiento de traslación perpendicular</a:t>
            </a:r>
            <a:r>
              <a:rPr lang="es-PE" sz="2600" dirty="0" smtClean="0">
                <a:latin typeface="Bradley Hand ITC" pitchFamily="66" charset="0"/>
              </a:rPr>
              <a:t>. </a:t>
            </a:r>
            <a:r>
              <a:rPr lang="es-PE" sz="2600" b="1" dirty="0">
                <a:solidFill>
                  <a:srgbClr val="FFFF00"/>
                </a:solidFill>
                <a:latin typeface="Bradley Hand ITC" pitchFamily="66" charset="0"/>
              </a:rPr>
              <a:t>La base de la dentadura se mueve paralelamente en toda su </a:t>
            </a:r>
            <a:r>
              <a:rPr lang="es-PE" sz="2600" b="1" dirty="0" smtClean="0">
                <a:solidFill>
                  <a:srgbClr val="FFFF00"/>
                </a:solidFill>
                <a:latin typeface="Bradley Hand ITC" pitchFamily="66" charset="0"/>
              </a:rPr>
              <a:t>extensión ,compresión </a:t>
            </a:r>
            <a:r>
              <a:rPr lang="es-PE" sz="2600" b="1" dirty="0">
                <a:solidFill>
                  <a:srgbClr val="FFFF00"/>
                </a:solidFill>
                <a:latin typeface="Bradley Hand ITC" pitchFamily="66" charset="0"/>
              </a:rPr>
              <a:t>uniforme del reborde alveolar subyacente, distribuyendo las </a:t>
            </a:r>
            <a:r>
              <a:rPr lang="es-PE" sz="2600" b="1" dirty="0" smtClean="0">
                <a:solidFill>
                  <a:srgbClr val="FFFF00"/>
                </a:solidFill>
                <a:latin typeface="Bradley Hand ITC" pitchFamily="66" charset="0"/>
              </a:rPr>
              <a:t>fuerzas </a:t>
            </a:r>
            <a:r>
              <a:rPr lang="es-PE" sz="2600" b="1" dirty="0">
                <a:solidFill>
                  <a:srgbClr val="FFFF00"/>
                </a:solidFill>
                <a:latin typeface="Bradley Hand ITC" pitchFamily="66" charset="0"/>
              </a:rPr>
              <a:t>oclusales sobre un área más amplia del soporte alveolar. </a:t>
            </a:r>
            <a:endParaRPr lang="es-PE" sz="2600" b="1" dirty="0" smtClean="0">
              <a:solidFill>
                <a:srgbClr val="FFFF00"/>
              </a:solidFill>
              <a:latin typeface="Bradley Hand ITC" pitchFamily="66" charset="0"/>
            </a:endParaRPr>
          </a:p>
          <a:p>
            <a:pPr marL="0" indent="0" algn="just">
              <a:buNone/>
              <a:defRPr/>
            </a:pPr>
            <a:endParaRPr lang="es-PE" sz="2600" b="1" dirty="0">
              <a:solidFill>
                <a:srgbClr val="FFFF00"/>
              </a:solidFill>
              <a:latin typeface="Bradley Hand ITC" pitchFamily="66" charset="0"/>
            </a:endParaRPr>
          </a:p>
          <a:p>
            <a:pPr marL="0" indent="0" algn="just">
              <a:buNone/>
              <a:defRPr/>
            </a:pPr>
            <a:r>
              <a:rPr lang="es-PE" sz="2600" b="1" dirty="0" smtClean="0">
                <a:solidFill>
                  <a:srgbClr val="0070C0"/>
                </a:solidFill>
                <a:latin typeface="Bradley Hand ITC" pitchFamily="66" charset="0"/>
              </a:rPr>
              <a:t>Este movimiento </a:t>
            </a:r>
            <a:r>
              <a:rPr lang="es-PE" sz="2600" b="1" dirty="0">
                <a:solidFill>
                  <a:srgbClr val="0070C0"/>
                </a:solidFill>
                <a:latin typeface="Bradley Hand ITC" pitchFamily="66" charset="0"/>
              </a:rPr>
              <a:t>es difícil de conseguir a plenitud a pesar de ser el </a:t>
            </a:r>
            <a:r>
              <a:rPr lang="es-PE" sz="2600" b="1" dirty="0" smtClean="0">
                <a:solidFill>
                  <a:srgbClr val="0070C0"/>
                </a:solidFill>
                <a:latin typeface="Bradley Hand ITC" pitchFamily="66" charset="0"/>
              </a:rPr>
              <a:t>movimiento </a:t>
            </a:r>
            <a:r>
              <a:rPr lang="es-PE" sz="2600" b="1" dirty="0">
                <a:solidFill>
                  <a:srgbClr val="0070C0"/>
                </a:solidFill>
                <a:latin typeface="Bradley Hand ITC" pitchFamily="66" charset="0"/>
              </a:rPr>
              <a:t>Ideal, procurar hacer el diseño de modo que la base de la prótesis tenga la posibilidad de realizar este </a:t>
            </a:r>
            <a:r>
              <a:rPr lang="es-PE" sz="2600" b="1" dirty="0" smtClean="0">
                <a:solidFill>
                  <a:srgbClr val="0070C0"/>
                </a:solidFill>
                <a:latin typeface="Bradley Hand ITC" pitchFamily="66" charset="0"/>
              </a:rPr>
              <a:t>movimiento, controlando la magnitud, dirección ,duración y frecuencia de las fuerzas generadas durante la función de la prótesis </a:t>
            </a:r>
            <a:r>
              <a:rPr lang="es-PE" sz="2600" dirty="0" smtClean="0">
                <a:latin typeface="Bradley Hand ITC" pitchFamily="66" charset="0"/>
              </a:rPr>
              <a:t>.</a:t>
            </a:r>
            <a:endParaRPr lang="es-PE" sz="2600" dirty="0">
              <a:latin typeface="Bradley Hand ITC" pitchFamily="66" charset="0"/>
            </a:endParaRPr>
          </a:p>
          <a:p>
            <a:pPr marL="0" indent="0">
              <a:buNone/>
              <a:defRPr/>
            </a:pPr>
            <a:endParaRPr lang="es-PE" dirty="0"/>
          </a:p>
        </p:txBody>
      </p:sp>
      <p:pic>
        <p:nvPicPr>
          <p:cNvPr id="133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8339" y="3933825"/>
            <a:ext cx="3722687" cy="210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6" name="3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38464881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540914" y="381796"/>
            <a:ext cx="10753858" cy="2189162"/>
          </a:xfrm>
          <a:prstGeom prst="rect">
            <a:avLst/>
          </a:prstGeom>
        </p:spPr>
        <p:txBody>
          <a:bodyPr>
            <a:noAutofit/>
          </a:bodyPr>
          <a:lstStyle/>
          <a:p>
            <a:pPr marL="0" indent="0" algn="just">
              <a:buNone/>
              <a:defRPr/>
            </a:pPr>
            <a:r>
              <a:rPr lang="es-PE" sz="2400" b="1" dirty="0">
                <a:solidFill>
                  <a:schemeClr val="tx2"/>
                </a:solidFill>
                <a:latin typeface="Bradley Hand ITC" pitchFamily="66" charset="0"/>
              </a:rPr>
              <a:t>3) </a:t>
            </a:r>
            <a:r>
              <a:rPr lang="es-PE" sz="2400" b="1" dirty="0" smtClean="0">
                <a:solidFill>
                  <a:schemeClr val="bg2">
                    <a:lumMod val="40000"/>
                    <a:lumOff val="60000"/>
                  </a:schemeClr>
                </a:solidFill>
                <a:latin typeface="Bradley Hand ITC" pitchFamily="66" charset="0"/>
              </a:rPr>
              <a:t>Movimiento </a:t>
            </a:r>
            <a:r>
              <a:rPr lang="es-PE" sz="2400" b="1" dirty="0">
                <a:solidFill>
                  <a:schemeClr val="bg2">
                    <a:lumMod val="40000"/>
                    <a:lumOff val="60000"/>
                  </a:schemeClr>
                </a:solidFill>
                <a:latin typeface="Bradley Hand ITC" pitchFamily="66" charset="0"/>
              </a:rPr>
              <a:t>de traslación </a:t>
            </a:r>
            <a:r>
              <a:rPr lang="es-PE" sz="2400" b="1" dirty="0" smtClean="0">
                <a:solidFill>
                  <a:schemeClr val="bg2">
                    <a:lumMod val="40000"/>
                    <a:lumOff val="60000"/>
                  </a:schemeClr>
                </a:solidFill>
                <a:latin typeface="Bradley Hand ITC" pitchFamily="66" charset="0"/>
              </a:rPr>
              <a:t>horizontal</a:t>
            </a:r>
            <a:r>
              <a:rPr lang="es-PE" sz="2400" dirty="0" smtClean="0">
                <a:latin typeface="Bradley Hand ITC" pitchFamily="66" charset="0"/>
              </a:rPr>
              <a:t> :  </a:t>
            </a:r>
            <a:r>
              <a:rPr lang="es-PE" sz="2400" b="1" dirty="0" smtClean="0">
                <a:solidFill>
                  <a:srgbClr val="FFFF00"/>
                </a:solidFill>
                <a:latin typeface="Bradley Hand ITC" pitchFamily="66" charset="0"/>
              </a:rPr>
              <a:t>lo realiza </a:t>
            </a:r>
            <a:r>
              <a:rPr lang="es-PE" sz="2400" b="1" dirty="0">
                <a:solidFill>
                  <a:srgbClr val="FFFF00"/>
                </a:solidFill>
                <a:latin typeface="Bradley Hand ITC" pitchFamily="66" charset="0"/>
              </a:rPr>
              <a:t>la prótesis desplazándose horizontalmente en dirección ántero-posterior o transversal. No es un </a:t>
            </a:r>
            <a:r>
              <a:rPr lang="es-PE" sz="2400" b="1" dirty="0" smtClean="0">
                <a:solidFill>
                  <a:srgbClr val="FFFF00"/>
                </a:solidFill>
                <a:latin typeface="Bradley Hand ITC" pitchFamily="66" charset="0"/>
              </a:rPr>
              <a:t>movimiento deseable</a:t>
            </a:r>
            <a:r>
              <a:rPr lang="es-PE" sz="2400" b="1" dirty="0">
                <a:solidFill>
                  <a:srgbClr val="FFFF00"/>
                </a:solidFill>
                <a:latin typeface="Bradley Hand ITC" pitchFamily="66" charset="0"/>
              </a:rPr>
              <a:t>, atenta contra la estabilidad de la prótesis. </a:t>
            </a:r>
          </a:p>
        </p:txBody>
      </p:sp>
      <p:pic>
        <p:nvPicPr>
          <p:cNvPr id="143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7843" y="2886344"/>
            <a:ext cx="2665413" cy="209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0801" y="3730665"/>
            <a:ext cx="2589213"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341" name="4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14342" name="1 Rectángulo"/>
          <p:cNvSpPr>
            <a:spLocks noChangeArrowheads="1"/>
          </p:cNvSpPr>
          <p:nvPr/>
        </p:nvSpPr>
        <p:spPr bwMode="auto">
          <a:xfrm>
            <a:off x="270457" y="2438401"/>
            <a:ext cx="505402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algn="just" defTabSz="457200" eaLnBrk="1" hangingPunct="1">
              <a:buFont typeface="Arial" panose="020B0604020202020204" pitchFamily="34" charset="0"/>
              <a:buNone/>
            </a:pPr>
            <a:r>
              <a:rPr lang="es-PE" altLang="es-419" sz="2200" b="1" dirty="0" smtClean="0">
                <a:solidFill>
                  <a:srgbClr val="00B0F0"/>
                </a:solidFill>
                <a:latin typeface="Bradley Hand ITC" panose="03070402050302030203" pitchFamily="66" charset="0"/>
              </a:rPr>
              <a:t>Diseñando </a:t>
            </a:r>
            <a:r>
              <a:rPr lang="es-PE" altLang="es-419" sz="2200" b="1" dirty="0">
                <a:solidFill>
                  <a:srgbClr val="00B0F0"/>
                </a:solidFill>
                <a:latin typeface="Bradley Hand ITC" panose="03070402050302030203" pitchFamily="66" charset="0"/>
              </a:rPr>
              <a:t>los retenedores de modo que sus elementos rígidos contacten con las superficies axiales de los pilares hacia oclusal del ecuador y extendiendo las bases hasta los límites funcionales.</a:t>
            </a:r>
          </a:p>
        </p:txBody>
      </p:sp>
    </p:spTree>
    <p:extLst>
      <p:ext uri="{BB962C8B-B14F-4D97-AF65-F5344CB8AC3E}">
        <p14:creationId xmlns:p14="http://schemas.microsoft.com/office/powerpoint/2010/main" val="16518435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976439" y="765175"/>
            <a:ext cx="4624387" cy="5111750"/>
          </a:xfrm>
          <a:prstGeom prst="rect">
            <a:avLst/>
          </a:prstGeom>
        </p:spPr>
        <p:txBody>
          <a:bodyPr/>
          <a:lstStyle/>
          <a:p>
            <a:pPr marL="0" indent="0" algn="just">
              <a:buNone/>
              <a:defRPr/>
            </a:pPr>
            <a:r>
              <a:rPr lang="es-PE" sz="2400" b="1" dirty="0">
                <a:solidFill>
                  <a:schemeClr val="tx2"/>
                </a:solidFill>
                <a:latin typeface="Bradley Hand ITC" pitchFamily="66" charset="0"/>
              </a:rPr>
              <a:t>4) </a:t>
            </a:r>
            <a:r>
              <a:rPr lang="es-PE" sz="2400" b="1" dirty="0">
                <a:latin typeface="Bradley Hand ITC" pitchFamily="66" charset="0"/>
              </a:rPr>
              <a:t>Mov. de rotación horizontal, </a:t>
            </a:r>
            <a:r>
              <a:rPr lang="es-PE" sz="2400" dirty="0">
                <a:latin typeface="Bradley Hand ITC" pitchFamily="66" charset="0"/>
              </a:rPr>
              <a:t>realiza la base moviéndose alrededor de un eje vertical que pasa por el punto donde se une ésta con el pilar. </a:t>
            </a:r>
          </a:p>
          <a:p>
            <a:pPr marL="0" indent="0" algn="just">
              <a:buNone/>
              <a:defRPr/>
            </a:pPr>
            <a:endParaRPr lang="es-PE" sz="2400" dirty="0">
              <a:latin typeface="Bradley Hand ITC" pitchFamily="66" charset="0"/>
            </a:endParaRPr>
          </a:p>
          <a:p>
            <a:pPr marL="0" indent="0" algn="just">
              <a:buNone/>
              <a:defRPr/>
            </a:pPr>
            <a:r>
              <a:rPr lang="es-PE" sz="2400" dirty="0">
                <a:latin typeface="Bradley Hand ITC" pitchFamily="66" charset="0"/>
              </a:rPr>
              <a:t>	Mov. Indeseable, se evita con los mismos recursos señalados para el movimiento anterior, además de la rigidez de la prótesis.</a:t>
            </a:r>
          </a:p>
        </p:txBody>
      </p:sp>
      <p:pic>
        <p:nvPicPr>
          <p:cNvPr id="153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7839" y="2997201"/>
            <a:ext cx="3609975" cy="279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3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2" name="1 Flecha derecha"/>
          <p:cNvSpPr/>
          <p:nvPr/>
        </p:nvSpPr>
        <p:spPr>
          <a:xfrm>
            <a:off x="2268538" y="3284539"/>
            <a:ext cx="576262" cy="288925"/>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s-PE">
              <a:solidFill>
                <a:prstClr val="white"/>
              </a:solidFill>
            </a:endParaRPr>
          </a:p>
        </p:txBody>
      </p:sp>
    </p:spTree>
    <p:extLst>
      <p:ext uri="{BB962C8B-B14F-4D97-AF65-F5344CB8AC3E}">
        <p14:creationId xmlns:p14="http://schemas.microsoft.com/office/powerpoint/2010/main" val="2699884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412124" y="1785450"/>
            <a:ext cx="6774287" cy="2775552"/>
          </a:xfrm>
          <a:prstGeom prst="rect">
            <a:avLst/>
          </a:prstGeom>
        </p:spPr>
        <p:txBody>
          <a:bodyPr>
            <a:noAutofit/>
          </a:bodyPr>
          <a:lstStyle/>
          <a:p>
            <a:pPr marL="0" indent="0" algn="just">
              <a:buNone/>
              <a:defRPr/>
            </a:pPr>
            <a:r>
              <a:rPr lang="es-PE" sz="2400" b="1" dirty="0">
                <a:solidFill>
                  <a:schemeClr val="bg2">
                    <a:lumMod val="60000"/>
                    <a:lumOff val="40000"/>
                  </a:schemeClr>
                </a:solidFill>
                <a:latin typeface="Bradley Hand ITC" pitchFamily="66" charset="0"/>
              </a:rPr>
              <a:t>5) Mov. de torsión</a:t>
            </a:r>
            <a:r>
              <a:rPr lang="es-PE" sz="2400" b="1" dirty="0">
                <a:solidFill>
                  <a:srgbClr val="FFFF00"/>
                </a:solidFill>
                <a:latin typeface="Bradley Hand ITC" pitchFamily="66" charset="0"/>
              </a:rPr>
              <a:t>, movimiento de la base alrededor de un eje ántero-posterior y es una consecuencia de </a:t>
            </a:r>
            <a:r>
              <a:rPr lang="es-PE" sz="2400" b="1" dirty="0" smtClean="0">
                <a:solidFill>
                  <a:srgbClr val="0070C0"/>
                </a:solidFill>
                <a:latin typeface="Bradley Hand ITC" pitchFamily="66" charset="0"/>
              </a:rPr>
              <a:t>la </a:t>
            </a:r>
            <a:r>
              <a:rPr lang="es-PE" sz="2400" b="1" dirty="0">
                <a:solidFill>
                  <a:srgbClr val="0070C0"/>
                </a:solidFill>
                <a:latin typeface="Bradley Hand ITC" pitchFamily="66" charset="0"/>
              </a:rPr>
              <a:t>oclusión, de la flexibilidad de la prótesis y de la extensión insuficiente de la base.</a:t>
            </a:r>
          </a:p>
        </p:txBody>
      </p:sp>
      <p:pic>
        <p:nvPicPr>
          <p:cNvPr id="163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8687" y="1135887"/>
            <a:ext cx="2937469" cy="3925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388" name="4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12566670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4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7" name="6 Redondear rectángulo de esquina diagonal"/>
          <p:cNvSpPr/>
          <p:nvPr/>
        </p:nvSpPr>
        <p:spPr>
          <a:xfrm>
            <a:off x="553792" y="978794"/>
            <a:ext cx="10612191" cy="4456091"/>
          </a:xfrm>
          <a:prstGeom prst="round2DiagRect">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457200">
              <a:defRPr/>
            </a:pPr>
            <a:r>
              <a:rPr lang="es-PE" sz="2800" b="1" dirty="0">
                <a:solidFill>
                  <a:srgbClr val="FF0000"/>
                </a:solidFill>
                <a:latin typeface="Bradley Hand ITC" pitchFamily="66" charset="0"/>
              </a:rPr>
              <a:t>La prótesis a extremo libre actuará según </a:t>
            </a:r>
            <a:r>
              <a:rPr lang="es-PE" sz="2800" b="1" dirty="0">
                <a:solidFill>
                  <a:srgbClr val="FF0000"/>
                </a:solidFill>
                <a:latin typeface="Bradley Hand ITC" pitchFamily="66" charset="0"/>
              </a:rPr>
              <a:t>la </a:t>
            </a:r>
            <a:r>
              <a:rPr lang="es-PE" sz="2800" b="1" dirty="0">
                <a:solidFill>
                  <a:srgbClr val="FF0000"/>
                </a:solidFill>
                <a:latin typeface="Bradley Hand ITC" pitchFamily="66" charset="0"/>
              </a:rPr>
              <a:t>ubicación de los </a:t>
            </a:r>
            <a:r>
              <a:rPr lang="es-PE" sz="2800" b="1" dirty="0">
                <a:solidFill>
                  <a:srgbClr val="FF0000"/>
                </a:solidFill>
                <a:latin typeface="Bradley Hand ITC" pitchFamily="66" charset="0"/>
              </a:rPr>
              <a:t>apoyos principales, </a:t>
            </a:r>
            <a:r>
              <a:rPr lang="es-PE" sz="2800" b="1" dirty="0">
                <a:solidFill>
                  <a:srgbClr val="FF0000"/>
                </a:solidFill>
                <a:latin typeface="Bradley Hand ITC" pitchFamily="66" charset="0"/>
              </a:rPr>
              <a:t>como una palanca de 1er </a:t>
            </a:r>
            <a:r>
              <a:rPr lang="es-PE" sz="2800" b="1" dirty="0">
                <a:solidFill>
                  <a:srgbClr val="FF0000"/>
                </a:solidFill>
                <a:latin typeface="Bradley Hand ITC" pitchFamily="66" charset="0"/>
              </a:rPr>
              <a:t>género</a:t>
            </a:r>
            <a:r>
              <a:rPr lang="es-PE" sz="2800" b="1" dirty="0">
                <a:solidFill>
                  <a:srgbClr val="742332"/>
                </a:solidFill>
                <a:latin typeface="Bradley Hand ITC" pitchFamily="66" charset="0"/>
              </a:rPr>
              <a:t>(distal de la pieza pilar) </a:t>
            </a:r>
            <a:r>
              <a:rPr lang="es-PE" sz="2800" b="1" dirty="0">
                <a:solidFill>
                  <a:srgbClr val="FF0000"/>
                </a:solidFill>
                <a:latin typeface="Bradley Hand ITC" pitchFamily="66" charset="0"/>
              </a:rPr>
              <a:t>o </a:t>
            </a:r>
            <a:r>
              <a:rPr lang="es-PE" sz="2800" b="1" dirty="0">
                <a:solidFill>
                  <a:srgbClr val="FF0000"/>
                </a:solidFill>
                <a:latin typeface="Bradley Hand ITC" pitchFamily="66" charset="0"/>
              </a:rPr>
              <a:t>de 2do </a:t>
            </a:r>
            <a:r>
              <a:rPr lang="es-PE" sz="2800" b="1" dirty="0">
                <a:solidFill>
                  <a:srgbClr val="FF0000"/>
                </a:solidFill>
                <a:latin typeface="Bradley Hand ITC" pitchFamily="66" charset="0"/>
              </a:rPr>
              <a:t>género </a:t>
            </a:r>
            <a:r>
              <a:rPr lang="es-PE" sz="2800" b="1" dirty="0">
                <a:solidFill>
                  <a:srgbClr val="0070C0"/>
                </a:solidFill>
                <a:latin typeface="Bradley Hand ITC" pitchFamily="66" charset="0"/>
              </a:rPr>
              <a:t>(mesial de la pieza pilar, con apoyos secundarios lo mas alejados del extremo libre) </a:t>
            </a:r>
            <a:r>
              <a:rPr lang="es-PE" sz="2800" b="1" dirty="0">
                <a:solidFill>
                  <a:srgbClr val="FF0000"/>
                </a:solidFill>
                <a:latin typeface="Bradley Hand ITC" pitchFamily="66" charset="0"/>
              </a:rPr>
              <a:t>.</a:t>
            </a:r>
            <a:endParaRPr lang="es-PE" sz="2800" b="1" dirty="0">
              <a:solidFill>
                <a:srgbClr val="FF0000"/>
              </a:solidFill>
              <a:latin typeface="Bradley Hand ITC" pitchFamily="66" charset="0"/>
            </a:endParaRPr>
          </a:p>
          <a:p>
            <a:pPr algn="just" defTabSz="457200">
              <a:defRPr/>
            </a:pPr>
            <a:endParaRPr lang="es-PE" sz="2800" b="1" dirty="0">
              <a:solidFill>
                <a:srgbClr val="FF0000"/>
              </a:solidFill>
            </a:endParaRPr>
          </a:p>
        </p:txBody>
      </p:sp>
    </p:spTree>
    <p:extLst>
      <p:ext uri="{BB962C8B-B14F-4D97-AF65-F5344CB8AC3E}">
        <p14:creationId xmlns:p14="http://schemas.microsoft.com/office/powerpoint/2010/main" val="10580924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4 CuadroTexto"/>
          <p:cNvSpPr txBox="1">
            <a:spLocks noChangeArrowheads="1"/>
          </p:cNvSpPr>
          <p:nvPr/>
        </p:nvSpPr>
        <p:spPr bwMode="auto">
          <a:xfrm>
            <a:off x="1992313" y="476250"/>
            <a:ext cx="8367712"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itchFamily="34" charset="0"/>
                <a:cs typeface="Arial" charset="0"/>
              </a:defRPr>
            </a:lvl1pPr>
            <a:lvl2pPr marL="742950" indent="-285750" eaLnBrk="0" hangingPunct="0">
              <a:defRPr>
                <a:solidFill>
                  <a:schemeClr val="tx1"/>
                </a:solidFill>
                <a:latin typeface="Arial Narrow" pitchFamily="34" charset="0"/>
                <a:cs typeface="Arial" charset="0"/>
              </a:defRPr>
            </a:lvl2pPr>
            <a:lvl3pPr marL="1143000" indent="-228600" eaLnBrk="0" hangingPunct="0">
              <a:defRPr>
                <a:solidFill>
                  <a:schemeClr val="tx1"/>
                </a:solidFill>
                <a:latin typeface="Arial Narrow" pitchFamily="34" charset="0"/>
                <a:cs typeface="Arial" charset="0"/>
              </a:defRPr>
            </a:lvl3pPr>
            <a:lvl4pPr marL="1600200" indent="-228600" eaLnBrk="0" hangingPunct="0">
              <a:defRPr>
                <a:solidFill>
                  <a:schemeClr val="tx1"/>
                </a:solidFill>
                <a:latin typeface="Arial Narrow" pitchFamily="34" charset="0"/>
                <a:cs typeface="Arial" charset="0"/>
              </a:defRPr>
            </a:lvl4pPr>
            <a:lvl5pPr marL="2057400" indent="-228600" eaLnBrk="0" hangingPunct="0">
              <a:defRPr>
                <a:solidFill>
                  <a:schemeClr val="tx1"/>
                </a:solidFill>
                <a:latin typeface="Arial Narrow" pitchFamily="34" charset="0"/>
                <a:cs typeface="Arial" charset="0"/>
              </a:defRPr>
            </a:lvl5pPr>
            <a:lvl6pPr marL="2514600" indent="-228600" eaLnBrk="0" fontAlgn="base" hangingPunct="0">
              <a:spcBef>
                <a:spcPct val="0"/>
              </a:spcBef>
              <a:spcAft>
                <a:spcPct val="0"/>
              </a:spcAft>
              <a:defRPr>
                <a:solidFill>
                  <a:schemeClr val="tx1"/>
                </a:solidFill>
                <a:latin typeface="Arial Narrow" pitchFamily="34" charset="0"/>
                <a:cs typeface="Arial" charset="0"/>
              </a:defRPr>
            </a:lvl6pPr>
            <a:lvl7pPr marL="2971800" indent="-228600" eaLnBrk="0" fontAlgn="base" hangingPunct="0">
              <a:spcBef>
                <a:spcPct val="0"/>
              </a:spcBef>
              <a:spcAft>
                <a:spcPct val="0"/>
              </a:spcAft>
              <a:defRPr>
                <a:solidFill>
                  <a:schemeClr val="tx1"/>
                </a:solidFill>
                <a:latin typeface="Arial Narrow" pitchFamily="34" charset="0"/>
                <a:cs typeface="Arial" charset="0"/>
              </a:defRPr>
            </a:lvl7pPr>
            <a:lvl8pPr marL="3429000" indent="-228600" eaLnBrk="0" fontAlgn="base" hangingPunct="0">
              <a:spcBef>
                <a:spcPct val="0"/>
              </a:spcBef>
              <a:spcAft>
                <a:spcPct val="0"/>
              </a:spcAft>
              <a:defRPr>
                <a:solidFill>
                  <a:schemeClr val="tx1"/>
                </a:solidFill>
                <a:latin typeface="Arial Narrow" pitchFamily="34" charset="0"/>
                <a:cs typeface="Arial" charset="0"/>
              </a:defRPr>
            </a:lvl8pPr>
            <a:lvl9pPr marL="3886200" indent="-228600" eaLnBrk="0" fontAlgn="base" hangingPunct="0">
              <a:spcBef>
                <a:spcPct val="0"/>
              </a:spcBef>
              <a:spcAft>
                <a:spcPct val="0"/>
              </a:spcAft>
              <a:defRPr>
                <a:solidFill>
                  <a:schemeClr val="tx1"/>
                </a:solidFill>
                <a:latin typeface="Arial Narrow" pitchFamily="34" charset="0"/>
                <a:cs typeface="Arial" charset="0"/>
              </a:defRPr>
            </a:lvl9pPr>
          </a:lstStyle>
          <a:p>
            <a:pPr algn="just" defTabSz="457200" eaLnBrk="1" hangingPunct="1">
              <a:defRPr/>
            </a:pPr>
            <a:r>
              <a:rPr lang="es-PE" sz="2400" b="1" dirty="0">
                <a:solidFill>
                  <a:srgbClr val="EE91A0">
                    <a:lumMod val="40000"/>
                    <a:lumOff val="60000"/>
                  </a:srgbClr>
                </a:solidFill>
                <a:latin typeface="Bradley Hand ITC" pitchFamily="66" charset="0"/>
              </a:rPr>
              <a:t>Palanca de 1er género </a:t>
            </a:r>
            <a:r>
              <a:rPr lang="es-PE" sz="2400" b="1" dirty="0" smtClean="0">
                <a:solidFill>
                  <a:srgbClr val="EE91A0">
                    <a:lumMod val="40000"/>
                    <a:lumOff val="60000"/>
                  </a:srgbClr>
                </a:solidFill>
                <a:latin typeface="Bradley Hand ITC" pitchFamily="66" charset="0"/>
              </a:rPr>
              <a:t>: </a:t>
            </a:r>
            <a:r>
              <a:rPr lang="es-PE" sz="2400" b="1" dirty="0">
                <a:solidFill>
                  <a:srgbClr val="FFFF00"/>
                </a:solidFill>
                <a:latin typeface="Bradley Hand ITC" pitchFamily="66" charset="0"/>
              </a:rPr>
              <a:t>Apoyo oclusal en </a:t>
            </a:r>
            <a:r>
              <a:rPr lang="es-PE" sz="2400" b="1" dirty="0" smtClean="0">
                <a:solidFill>
                  <a:srgbClr val="FFFF00"/>
                </a:solidFill>
                <a:latin typeface="Bradley Hand ITC" pitchFamily="66" charset="0"/>
              </a:rPr>
              <a:t>Distal </a:t>
            </a:r>
            <a:r>
              <a:rPr lang="es-PE" sz="2400" b="1" dirty="0">
                <a:solidFill>
                  <a:srgbClr val="FFFF00"/>
                </a:solidFill>
                <a:latin typeface="Bradley Hand ITC" pitchFamily="66" charset="0"/>
              </a:rPr>
              <a:t>del pilar, el fulcrum está sobre el apoyo oclusal, el brazo de resistencia está dado por la distancia entre la punta del retenedor y el fulcrum, el brazo de potencia está representado por la longitud de la base de la dentadura. Cuanto más largo es el extremo libre más poderoso es el brazo de potencia que representa a la fuerzas oclusales y por consiguiente, es mayor la posibilidad de </a:t>
            </a:r>
            <a:r>
              <a:rPr lang="es-PE" sz="2400" b="1" dirty="0" smtClean="0">
                <a:solidFill>
                  <a:srgbClr val="FFFF00"/>
                </a:solidFill>
                <a:latin typeface="Bradley Hand ITC" pitchFamily="66" charset="0"/>
              </a:rPr>
              <a:t>movimientos </a:t>
            </a:r>
            <a:r>
              <a:rPr lang="es-PE" sz="2400" b="1" dirty="0">
                <a:solidFill>
                  <a:srgbClr val="FFFF00"/>
                </a:solidFill>
                <a:latin typeface="Bradley Hand ITC" pitchFamily="66" charset="0"/>
              </a:rPr>
              <a:t>de la base con todas sus consecuencias.</a:t>
            </a:r>
          </a:p>
        </p:txBody>
      </p:sp>
      <p:pic>
        <p:nvPicPr>
          <p:cNvPr id="44034" name="Picture 2" descr="http://www.scielo.org.ve/img/fbpe/aov/v42n1/art11fig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2316" y="3846058"/>
            <a:ext cx="2520280" cy="225679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18437" name="7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6986" y="4077073"/>
            <a:ext cx="5588023" cy="17349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00686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901521" y="549275"/>
            <a:ext cx="10959921" cy="4751388"/>
          </a:xfrm>
          <a:prstGeom prst="rect">
            <a:avLst/>
          </a:prstGeom>
        </p:spPr>
        <p:txBody>
          <a:bodyPr>
            <a:noAutofit/>
          </a:bodyPr>
          <a:lstStyle/>
          <a:p>
            <a:pPr eaLnBrk="1" hangingPunct="1">
              <a:buFont typeface="Arial" charset="0"/>
              <a:buChar char="•"/>
              <a:defRPr/>
            </a:pPr>
            <a:r>
              <a:rPr lang="es-PE" sz="2400" b="1" dirty="0">
                <a:solidFill>
                  <a:srgbClr val="00B0F0"/>
                </a:solidFill>
                <a:latin typeface="Bradley Hand ITC" pitchFamily="66" charset="0"/>
              </a:rPr>
              <a:t>Si dividimos la longitud del brazo de potencia entre la longitud del brazo de resistencia tenemos lo que se llama </a:t>
            </a:r>
            <a:r>
              <a:rPr lang="es-PE" sz="2400" b="1" dirty="0">
                <a:solidFill>
                  <a:srgbClr val="FFFF00"/>
                </a:solidFill>
                <a:latin typeface="Bradley Hand ITC" pitchFamily="66" charset="0"/>
              </a:rPr>
              <a:t>“ventaja mecánica” </a:t>
            </a:r>
            <a:r>
              <a:rPr lang="es-PE" sz="2400" dirty="0">
                <a:solidFill>
                  <a:srgbClr val="FFFF00"/>
                </a:solidFill>
                <a:latin typeface="Bradley Hand ITC" pitchFamily="66" charset="0"/>
              </a:rPr>
              <a:t>o </a:t>
            </a:r>
            <a:r>
              <a:rPr lang="es-PE" sz="2400" b="1" dirty="0">
                <a:solidFill>
                  <a:srgbClr val="FFFF00"/>
                </a:solidFill>
                <a:latin typeface="Bradley Hand ITC" pitchFamily="66" charset="0"/>
              </a:rPr>
              <a:t>“momento de palanca”.</a:t>
            </a:r>
          </a:p>
          <a:p>
            <a:pPr eaLnBrk="1" hangingPunct="1">
              <a:buFont typeface="Arial" charset="0"/>
              <a:buChar char="•"/>
              <a:defRPr/>
            </a:pPr>
            <a:endParaRPr lang="es-PE" sz="2400" b="1" dirty="0">
              <a:latin typeface="Bradley Hand ITC" pitchFamily="66" charset="0"/>
            </a:endParaRPr>
          </a:p>
          <a:p>
            <a:pPr marL="0" indent="0" algn="ctr">
              <a:buNone/>
              <a:defRPr/>
            </a:pPr>
            <a:r>
              <a:rPr lang="es-PE" sz="2400" b="1" dirty="0">
                <a:solidFill>
                  <a:srgbClr val="FFFF00"/>
                </a:solidFill>
                <a:latin typeface="Bradley Hand ITC" pitchFamily="66" charset="0"/>
              </a:rPr>
              <a:t>P</a:t>
            </a:r>
          </a:p>
          <a:p>
            <a:pPr marL="0" indent="0" algn="ctr">
              <a:buNone/>
              <a:defRPr/>
            </a:pPr>
            <a:r>
              <a:rPr lang="es-PE" sz="2400" b="1" dirty="0">
                <a:solidFill>
                  <a:srgbClr val="FFFF00"/>
                </a:solidFill>
                <a:latin typeface="Bradley Hand ITC" pitchFamily="66" charset="0"/>
              </a:rPr>
              <a:t>	</a:t>
            </a:r>
            <a:r>
              <a:rPr lang="es-PE" sz="2400" b="1" dirty="0" smtClean="0">
                <a:solidFill>
                  <a:srgbClr val="FFFF00"/>
                </a:solidFill>
                <a:latin typeface="Bradley Hand ITC" pitchFamily="66" charset="0"/>
              </a:rPr>
              <a:t>----- </a:t>
            </a:r>
            <a:r>
              <a:rPr lang="es-PE" sz="2400" b="1" dirty="0">
                <a:solidFill>
                  <a:srgbClr val="FFFF00"/>
                </a:solidFill>
                <a:latin typeface="Bradley Hand ITC" pitchFamily="66" charset="0"/>
              </a:rPr>
              <a:t>= VM</a:t>
            </a:r>
          </a:p>
          <a:p>
            <a:pPr marL="0" indent="0" algn="ctr">
              <a:buNone/>
              <a:defRPr/>
            </a:pPr>
            <a:r>
              <a:rPr lang="es-PE" sz="2400" b="1" dirty="0">
                <a:solidFill>
                  <a:srgbClr val="FFFF00"/>
                </a:solidFill>
                <a:latin typeface="Bradley Hand ITC" pitchFamily="66" charset="0"/>
              </a:rPr>
              <a:t>R</a:t>
            </a:r>
          </a:p>
          <a:p>
            <a:pPr marL="0" indent="0">
              <a:buNone/>
              <a:defRPr/>
            </a:pPr>
            <a:r>
              <a:rPr lang="es-PE" sz="2400" b="1" dirty="0">
                <a:solidFill>
                  <a:srgbClr val="0070C0"/>
                </a:solidFill>
                <a:latin typeface="Bradley Hand ITC" pitchFamily="66" charset="0"/>
              </a:rPr>
              <a:t>Lo deseable es que la ventaja mecánica tenga un valor bajo para favorecer la salud de los tejidos remanentes. Durante el diseño habrá que procurar un brazo de potencia lo más corto posible y un brazo de resistencia lo más largo posible, para conseguir un coeficiente de bajo </a:t>
            </a:r>
            <a:r>
              <a:rPr lang="es-PE" sz="2400" b="1" dirty="0" smtClean="0">
                <a:solidFill>
                  <a:srgbClr val="0070C0"/>
                </a:solidFill>
                <a:latin typeface="Bradley Hand ITC" pitchFamily="66" charset="0"/>
              </a:rPr>
              <a:t>valor(ventaja mecánica).</a:t>
            </a:r>
            <a:endParaRPr lang="es-PE" sz="2400" b="1" dirty="0">
              <a:solidFill>
                <a:srgbClr val="0070C0"/>
              </a:solidFill>
              <a:latin typeface="Bradley Hand ITC" pitchFamily="66" charset="0"/>
            </a:endParaRPr>
          </a:p>
        </p:txBody>
      </p:sp>
      <p:sp>
        <p:nvSpPr>
          <p:cNvPr id="19459" name="3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30819087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51527" y="196262"/>
            <a:ext cx="8165205" cy="654888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11702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1171977" y="1674254"/>
            <a:ext cx="9684913" cy="1961121"/>
          </a:xfrm>
        </p:spPr>
        <p:txBody>
          <a:bodyPr>
            <a:normAutofit/>
          </a:bodyPr>
          <a:lstStyle/>
          <a:p>
            <a:pPr algn="ctr" eaLnBrk="1" hangingPunct="1">
              <a:defRPr/>
            </a:pPr>
            <a:r>
              <a:rPr lang="es-PE" sz="3200" cap="none" dirty="0">
                <a:solidFill>
                  <a:srgbClr val="FFFF00"/>
                </a:solidFill>
                <a:latin typeface="Bradley Hand ITC" pitchFamily="66" charset="0"/>
              </a:rPr>
              <a:t>Sugerencias para </a:t>
            </a:r>
            <a:r>
              <a:rPr lang="es-PE" sz="3200" cap="none" dirty="0" smtClean="0">
                <a:solidFill>
                  <a:srgbClr val="FFFF00"/>
                </a:solidFill>
                <a:latin typeface="Bradley Hand ITC" pitchFamily="66" charset="0"/>
              </a:rPr>
              <a:t>solución el </a:t>
            </a:r>
            <a:r>
              <a:rPr lang="es-PE" sz="3200" cap="none" dirty="0">
                <a:solidFill>
                  <a:srgbClr val="FFFF00"/>
                </a:solidFill>
                <a:latin typeface="Bradley Hand ITC" pitchFamily="66" charset="0"/>
              </a:rPr>
              <a:t>problema </a:t>
            </a:r>
            <a:r>
              <a:rPr lang="es-PE" sz="3200" cap="none" dirty="0" smtClean="0">
                <a:solidFill>
                  <a:srgbClr val="FFFF00"/>
                </a:solidFill>
                <a:latin typeface="Bradley Hand ITC" pitchFamily="66" charset="0"/>
              </a:rPr>
              <a:t>del</a:t>
            </a:r>
            <a:br>
              <a:rPr lang="es-PE" sz="3200" cap="none" dirty="0" smtClean="0">
                <a:solidFill>
                  <a:srgbClr val="FFFF00"/>
                </a:solidFill>
                <a:latin typeface="Bradley Hand ITC" pitchFamily="66" charset="0"/>
              </a:rPr>
            </a:br>
            <a:r>
              <a:rPr lang="es-PE" sz="3200" cap="none" dirty="0">
                <a:solidFill>
                  <a:srgbClr val="FFFF00"/>
                </a:solidFill>
                <a:latin typeface="Bradley Hand ITC" pitchFamily="66" charset="0"/>
              </a:rPr>
              <a:t/>
            </a:r>
            <a:br>
              <a:rPr lang="es-PE" sz="3200" cap="none" dirty="0">
                <a:solidFill>
                  <a:srgbClr val="FFFF00"/>
                </a:solidFill>
                <a:latin typeface="Bradley Hand ITC" pitchFamily="66" charset="0"/>
              </a:rPr>
            </a:br>
            <a:r>
              <a:rPr lang="es-PE" sz="3200" cap="none" dirty="0">
                <a:solidFill>
                  <a:srgbClr val="FFFF00"/>
                </a:solidFill>
                <a:latin typeface="Bradley Hand ITC" pitchFamily="66" charset="0"/>
              </a:rPr>
              <a:t> Extremo Libre</a:t>
            </a:r>
          </a:p>
        </p:txBody>
      </p:sp>
      <p:sp>
        <p:nvSpPr>
          <p:cNvPr id="5" name="4 Flecha derecha"/>
          <p:cNvSpPr/>
          <p:nvPr/>
        </p:nvSpPr>
        <p:spPr>
          <a:xfrm>
            <a:off x="9286698" y="5877272"/>
            <a:ext cx="913758" cy="764704"/>
          </a:xfrm>
          <a:prstGeom prst="rightArrow">
            <a:avLst/>
          </a:prstGeom>
          <a:solidFill>
            <a:schemeClr val="tx2"/>
          </a:solidFill>
          <a:ln w="34925">
            <a:solidFill>
              <a:srgbClr val="FFFFFF"/>
            </a:solidFill>
          </a:ln>
          <a:effectLst>
            <a:outerShdw blurRad="317500" dir="2700000" algn="ctr">
              <a:srgbClr val="000000">
                <a:alpha val="43000"/>
              </a:srgbClr>
            </a:outerShdw>
          </a:effectLst>
          <a:scene3d>
            <a:camera prst="perspectiveFront" fov="2700000">
              <a:rot lat="19086000" lon="19067999" rev="3108000"/>
            </a:camera>
            <a:lightRig rig="threePt" dir="t">
              <a:rot lat="0" lon="0" rev="0"/>
            </a:lightRig>
          </a:scene3d>
          <a:sp3d extrusionH="38100" prstMaterial="clear">
            <a:bevelT w="260350" h="50800" prst="softRound"/>
            <a:bevelB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s-PE">
              <a:solidFill>
                <a:prstClr val="white"/>
              </a:solidFill>
            </a:endParaRPr>
          </a:p>
        </p:txBody>
      </p:sp>
    </p:spTree>
    <p:extLst>
      <p:ext uri="{BB962C8B-B14F-4D97-AF65-F5344CB8AC3E}">
        <p14:creationId xmlns:p14="http://schemas.microsoft.com/office/powerpoint/2010/main" val="9460690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815921" y="2021983"/>
            <a:ext cx="8332631" cy="2862322"/>
          </a:xfrm>
          <a:prstGeom prst="rect">
            <a:avLst/>
          </a:prstGeom>
          <a:noFill/>
        </p:spPr>
        <p:txBody>
          <a:bodyPr wrap="square" rtlCol="0">
            <a:spAutoFit/>
          </a:bodyPr>
          <a:lstStyle/>
          <a:p>
            <a:pPr defTabSz="457200"/>
            <a:r>
              <a:rPr lang="es-419" dirty="0">
                <a:solidFill>
                  <a:srgbClr val="FFFF00"/>
                </a:solidFill>
              </a:rPr>
              <a:t>1.Diseño de conectores mayores con rompefuerzas.</a:t>
            </a:r>
          </a:p>
          <a:p>
            <a:pPr defTabSz="457200"/>
            <a:r>
              <a:rPr lang="es-419" dirty="0">
                <a:solidFill>
                  <a:srgbClr val="FFFF00"/>
                </a:solidFill>
              </a:rPr>
              <a:t>2.Sobre dentaduras (coronas telescópicas).</a:t>
            </a:r>
          </a:p>
          <a:p>
            <a:pPr defTabSz="457200"/>
            <a:r>
              <a:rPr lang="es-419" dirty="0">
                <a:solidFill>
                  <a:srgbClr val="FFFF00"/>
                </a:solidFill>
              </a:rPr>
              <a:t>3. Máxima y adecuada distribución de </a:t>
            </a:r>
            <a:r>
              <a:rPr lang="es-419" dirty="0">
                <a:solidFill>
                  <a:srgbClr val="FFFF00"/>
                </a:solidFill>
              </a:rPr>
              <a:t>a</a:t>
            </a:r>
            <a:r>
              <a:rPr lang="es-419" dirty="0">
                <a:solidFill>
                  <a:srgbClr val="FFFF00"/>
                </a:solidFill>
              </a:rPr>
              <a:t>poyos </a:t>
            </a:r>
            <a:r>
              <a:rPr lang="es-419" dirty="0">
                <a:solidFill>
                  <a:srgbClr val="FFFF00"/>
                </a:solidFill>
              </a:rPr>
              <a:t>oclusales principales y </a:t>
            </a:r>
            <a:r>
              <a:rPr lang="es-419" dirty="0">
                <a:solidFill>
                  <a:srgbClr val="FFFF00"/>
                </a:solidFill>
              </a:rPr>
              <a:t>secundarios.</a:t>
            </a:r>
          </a:p>
          <a:p>
            <a:pPr defTabSz="457200"/>
            <a:r>
              <a:rPr lang="es-419" dirty="0">
                <a:solidFill>
                  <a:srgbClr val="FFFF00"/>
                </a:solidFill>
              </a:rPr>
              <a:t>4.Bases </a:t>
            </a:r>
            <a:r>
              <a:rPr lang="es-419" dirty="0">
                <a:solidFill>
                  <a:srgbClr val="FFFF00"/>
                </a:solidFill>
              </a:rPr>
              <a:t>amplias para distribuir las fuerzas sobre la mayor área mucosa posible</a:t>
            </a:r>
            <a:r>
              <a:rPr lang="es-419" dirty="0">
                <a:solidFill>
                  <a:srgbClr val="FFFF00"/>
                </a:solidFill>
              </a:rPr>
              <a:t>.</a:t>
            </a:r>
          </a:p>
          <a:p>
            <a:pPr defTabSz="457200"/>
            <a:r>
              <a:rPr lang="es-419" dirty="0">
                <a:solidFill>
                  <a:srgbClr val="FFFF00"/>
                </a:solidFill>
              </a:rPr>
              <a:t>5.Impresiones funcionales del reborde edéntulo bajo presión selectiva.</a:t>
            </a:r>
          </a:p>
          <a:p>
            <a:pPr defTabSz="457200"/>
            <a:r>
              <a:rPr lang="es-419" dirty="0">
                <a:solidFill>
                  <a:srgbClr val="FFFF00"/>
                </a:solidFill>
              </a:rPr>
              <a:t>6.Elección y selección de retenedores directos e indirectos</a:t>
            </a:r>
          </a:p>
          <a:p>
            <a:pPr defTabSz="457200"/>
            <a:r>
              <a:rPr lang="es-419" dirty="0">
                <a:solidFill>
                  <a:srgbClr val="FFFF00"/>
                </a:solidFill>
              </a:rPr>
              <a:t>7. </a:t>
            </a:r>
            <a:r>
              <a:rPr lang="es-419" dirty="0">
                <a:solidFill>
                  <a:srgbClr val="FFFF00"/>
                </a:solidFill>
              </a:rPr>
              <a:t>Uso de los implantes en el </a:t>
            </a:r>
            <a:r>
              <a:rPr lang="es-419" dirty="0">
                <a:solidFill>
                  <a:srgbClr val="FFFF00"/>
                </a:solidFill>
              </a:rPr>
              <a:t>extremo libre.</a:t>
            </a:r>
            <a:endParaRPr lang="es-419" dirty="0">
              <a:solidFill>
                <a:srgbClr val="FFFF00"/>
              </a:solidFill>
            </a:endParaRPr>
          </a:p>
          <a:p>
            <a:pPr defTabSz="457200"/>
            <a:endParaRPr lang="es-419" dirty="0">
              <a:solidFill>
                <a:prstClr val="white"/>
              </a:solidFill>
            </a:endParaRPr>
          </a:p>
        </p:txBody>
      </p:sp>
      <p:sp>
        <p:nvSpPr>
          <p:cNvPr id="6" name="CuadroTexto 5"/>
          <p:cNvSpPr txBox="1"/>
          <p:nvPr/>
        </p:nvSpPr>
        <p:spPr>
          <a:xfrm>
            <a:off x="3155324" y="1159099"/>
            <a:ext cx="4257897" cy="400110"/>
          </a:xfrm>
          <a:prstGeom prst="rect">
            <a:avLst/>
          </a:prstGeom>
          <a:noFill/>
        </p:spPr>
        <p:txBody>
          <a:bodyPr wrap="none" rtlCol="0">
            <a:spAutoFit/>
          </a:bodyPr>
          <a:lstStyle/>
          <a:p>
            <a:pPr defTabSz="457200"/>
            <a:r>
              <a:rPr lang="es-419" sz="2000" b="1" dirty="0">
                <a:solidFill>
                  <a:srgbClr val="00B0F0"/>
                </a:solidFill>
              </a:rPr>
              <a:t>MANEJO DEL EXTREMO LIBRE</a:t>
            </a:r>
            <a:endParaRPr lang="es-419" sz="2000" b="1" dirty="0">
              <a:solidFill>
                <a:srgbClr val="00B0F0"/>
              </a:solidFill>
            </a:endParaRPr>
          </a:p>
        </p:txBody>
      </p:sp>
    </p:spTree>
    <p:extLst>
      <p:ext uri="{BB962C8B-B14F-4D97-AF65-F5344CB8AC3E}">
        <p14:creationId xmlns:p14="http://schemas.microsoft.com/office/powerpoint/2010/main" val="26076321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992313" y="333376"/>
            <a:ext cx="8280400" cy="1452563"/>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Materiales, técnicas de impresión, varios tipos de rompefueras, diseños especiales de conectores mayores y menores.</a:t>
            </a:r>
          </a:p>
        </p:txBody>
      </p:sp>
      <p:sp>
        <p:nvSpPr>
          <p:cNvPr id="22531" name="3 CuadroTexto"/>
          <p:cNvSpPr txBox="1">
            <a:spLocks noChangeArrowheads="1"/>
          </p:cNvSpPr>
          <p:nvPr/>
        </p:nvSpPr>
        <p:spPr bwMode="auto">
          <a:xfrm>
            <a:off x="2286000" y="5219700"/>
            <a:ext cx="2467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b="1" dirty="0">
                <a:solidFill>
                  <a:srgbClr val="0070C0"/>
                </a:solidFill>
              </a:rPr>
              <a:t>Componente tipo bisagra</a:t>
            </a:r>
          </a:p>
        </p:txBody>
      </p:sp>
      <p:sp>
        <p:nvSpPr>
          <p:cNvPr id="22532" name="4 CuadroTexto"/>
          <p:cNvSpPr txBox="1">
            <a:spLocks noChangeArrowheads="1"/>
          </p:cNvSpPr>
          <p:nvPr/>
        </p:nvSpPr>
        <p:spPr bwMode="auto">
          <a:xfrm>
            <a:off x="5202239" y="5391151"/>
            <a:ext cx="543718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algn="ctr" defTabSz="457200" eaLnBrk="1" hangingPunct="1"/>
            <a:r>
              <a:rPr lang="es-PE" altLang="es-419" b="1" dirty="0">
                <a:solidFill>
                  <a:srgbClr val="0070C0"/>
                </a:solidFill>
              </a:rPr>
              <a:t>Rompefuerza por elasticidad </a:t>
            </a:r>
          </a:p>
          <a:p>
            <a:pPr algn="ctr" defTabSz="457200" eaLnBrk="1" hangingPunct="1"/>
            <a:r>
              <a:rPr lang="es-PE" altLang="es-419" b="1" dirty="0">
                <a:solidFill>
                  <a:srgbClr val="FFFF00"/>
                </a:solidFill>
              </a:rPr>
              <a:t>(</a:t>
            </a:r>
            <a:r>
              <a:rPr lang="es-PE" altLang="es-419" sz="1600" b="1" dirty="0" smtClean="0">
                <a:solidFill>
                  <a:srgbClr val="FFFF00"/>
                </a:solidFill>
              </a:rPr>
              <a:t>Observar   </a:t>
            </a:r>
            <a:r>
              <a:rPr lang="es-PE" altLang="es-419" sz="1600" b="1" dirty="0">
                <a:solidFill>
                  <a:srgbClr val="FFFF00"/>
                </a:solidFill>
              </a:rPr>
              <a:t>la separación que existe entre la redecilla metálica y </a:t>
            </a:r>
            <a:r>
              <a:rPr lang="es-PE" altLang="es-419" sz="1600" b="1" dirty="0" smtClean="0">
                <a:solidFill>
                  <a:srgbClr val="FFFF00"/>
                </a:solidFill>
              </a:rPr>
              <a:t>distal </a:t>
            </a:r>
            <a:r>
              <a:rPr lang="es-PE" altLang="es-419" sz="1600" b="1" dirty="0">
                <a:solidFill>
                  <a:srgbClr val="FFFF00"/>
                </a:solidFill>
              </a:rPr>
              <a:t>del pilar).</a:t>
            </a:r>
          </a:p>
        </p:txBody>
      </p:sp>
      <p:pic>
        <p:nvPicPr>
          <p:cNvPr id="225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4825" y="2249489"/>
            <a:ext cx="3327400" cy="2230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1563689"/>
            <a:ext cx="2863850" cy="177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4789" y="3382963"/>
            <a:ext cx="2700337" cy="176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6"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5764" y="3384550"/>
            <a:ext cx="2662237" cy="177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537" name="9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1192722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2654301" y="476251"/>
            <a:ext cx="6913563" cy="747713"/>
          </a:xfrm>
          <a:prstGeom prst="rect">
            <a:avLst/>
          </a:prstGeom>
        </p:spPr>
        <p:txBody>
          <a:bodyPr>
            <a:noAutofit/>
          </a:bodyPr>
          <a:lstStyle/>
          <a:p>
            <a:pPr algn="just" eaLnBrk="1" hangingPunct="1">
              <a:buFont typeface="Arial" charset="0"/>
              <a:buChar char="•"/>
              <a:defRPr/>
            </a:pPr>
            <a:r>
              <a:rPr lang="es-PE" sz="2400" b="1" dirty="0" smtClean="0">
                <a:solidFill>
                  <a:srgbClr val="FFFF00"/>
                </a:solidFill>
                <a:latin typeface="Bradley Hand ITC" pitchFamily="66" charset="0"/>
              </a:rPr>
              <a:t> Con </a:t>
            </a:r>
            <a:r>
              <a:rPr lang="es-PE" sz="2400" b="1" dirty="0">
                <a:solidFill>
                  <a:srgbClr val="FFFF00"/>
                </a:solidFill>
                <a:latin typeface="Bradley Hand ITC" pitchFamily="66" charset="0"/>
              </a:rPr>
              <a:t>coronas telescópicas sobre los pilares vecinos al espacio edéntulo</a:t>
            </a:r>
          </a:p>
        </p:txBody>
      </p:sp>
      <p:pic>
        <p:nvPicPr>
          <p:cNvPr id="235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530350"/>
            <a:ext cx="3421062"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1100" y="1543050"/>
            <a:ext cx="3411538" cy="226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6988" y="3768725"/>
            <a:ext cx="3421062" cy="2268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6364" y="3816350"/>
            <a:ext cx="3419475" cy="224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59" name="6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22575026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774826" y="260351"/>
            <a:ext cx="8569325" cy="1109663"/>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Solución con ataches de precisión que actúa como un cantilever que moviliza las piezas pilares por acción de las fuerzas oclusales, causando la pérdida de éstas.</a:t>
            </a:r>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039" y="1947195"/>
            <a:ext cx="2952662" cy="1648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8546" y="1926450"/>
            <a:ext cx="2729607" cy="170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0039" y="3892943"/>
            <a:ext cx="2952662" cy="1895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98546" y="3997552"/>
            <a:ext cx="2729607" cy="1704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583" name="3 CuadroTexto"/>
          <p:cNvSpPr txBox="1">
            <a:spLocks noChangeArrowheads="1"/>
          </p:cNvSpPr>
          <p:nvPr/>
        </p:nvSpPr>
        <p:spPr bwMode="auto">
          <a:xfrm>
            <a:off x="92689" y="4341491"/>
            <a:ext cx="574878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2200" dirty="0" smtClean="0">
                <a:solidFill>
                  <a:prstClr val="white"/>
                </a:solidFill>
                <a:latin typeface="Bradley Hand ITC" panose="03070402050302030203" pitchFamily="66" charset="0"/>
              </a:rPr>
              <a:t> </a:t>
            </a:r>
            <a:r>
              <a:rPr lang="es-PE" altLang="es-419" sz="2200" b="1" dirty="0" smtClean="0">
                <a:solidFill>
                  <a:srgbClr val="0070C0"/>
                </a:solidFill>
                <a:latin typeface="Bradley Hand ITC" panose="03070402050302030203" pitchFamily="66" charset="0"/>
              </a:rPr>
              <a:t>En el Extremo Libre  bilateral; </a:t>
            </a:r>
            <a:r>
              <a:rPr lang="es-PE" altLang="es-419" sz="2200" b="1" dirty="0">
                <a:solidFill>
                  <a:srgbClr val="0070C0"/>
                </a:solidFill>
                <a:latin typeface="Bradley Hand ITC" panose="03070402050302030203" pitchFamily="66" charset="0"/>
              </a:rPr>
              <a:t>los ataches de precisión y de semiprecisión causan mayor </a:t>
            </a:r>
            <a:r>
              <a:rPr lang="es-PE" altLang="es-419" sz="2200" b="1" dirty="0" smtClean="0">
                <a:solidFill>
                  <a:srgbClr val="0070C0"/>
                </a:solidFill>
                <a:latin typeface="Bradley Hand ITC" panose="03070402050302030203" pitchFamily="66" charset="0"/>
              </a:rPr>
              <a:t>movimiento </a:t>
            </a:r>
            <a:r>
              <a:rPr lang="es-PE" altLang="es-419" sz="2200" b="1" dirty="0">
                <a:solidFill>
                  <a:srgbClr val="0070C0"/>
                </a:solidFill>
                <a:latin typeface="Bradley Hand ITC" panose="03070402050302030203" pitchFamily="66" charset="0"/>
              </a:rPr>
              <a:t>de los </a:t>
            </a:r>
            <a:r>
              <a:rPr lang="es-PE" altLang="es-419" sz="2200" b="1" dirty="0" smtClean="0">
                <a:solidFill>
                  <a:srgbClr val="0070C0"/>
                </a:solidFill>
                <a:latin typeface="Bradley Hand ITC" panose="03070402050302030203" pitchFamily="66" charset="0"/>
              </a:rPr>
              <a:t>pilares hacia distal </a:t>
            </a:r>
            <a:r>
              <a:rPr lang="es-PE" altLang="es-419" sz="2200" b="1" dirty="0">
                <a:solidFill>
                  <a:srgbClr val="0070C0"/>
                </a:solidFill>
                <a:latin typeface="Bradley Hand ITC" panose="03070402050302030203" pitchFamily="66" charset="0"/>
              </a:rPr>
              <a:t>que los </a:t>
            </a:r>
            <a:r>
              <a:rPr lang="es-PE" altLang="es-419" sz="2200" b="1" dirty="0" smtClean="0">
                <a:solidFill>
                  <a:srgbClr val="0070C0"/>
                </a:solidFill>
                <a:latin typeface="Bradley Hand ITC" panose="03070402050302030203" pitchFamily="66" charset="0"/>
              </a:rPr>
              <a:t>retenedores convencionales</a:t>
            </a:r>
            <a:r>
              <a:rPr lang="es-PE" altLang="es-419" sz="2200" b="1" dirty="0">
                <a:solidFill>
                  <a:srgbClr val="0070C0"/>
                </a:solidFill>
                <a:latin typeface="Bradley Hand ITC" panose="03070402050302030203" pitchFamily="66" charset="0"/>
              </a:rPr>
              <a:t>.</a:t>
            </a:r>
          </a:p>
        </p:txBody>
      </p:sp>
      <p:sp>
        <p:nvSpPr>
          <p:cNvPr id="24584" name="7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689903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919288" y="549276"/>
            <a:ext cx="7924800" cy="2447925"/>
          </a:xfrm>
          <a:prstGeom prst="rect">
            <a:avLst/>
          </a:prstGeom>
        </p:spPr>
        <p:txBody>
          <a:bodyPr/>
          <a:lstStyle/>
          <a:p>
            <a:pPr algn="just" eaLnBrk="1" hangingPunct="1">
              <a:buFont typeface="Arial" charset="0"/>
              <a:buChar char="•"/>
              <a:defRPr/>
            </a:pPr>
            <a:r>
              <a:rPr lang="es-PE" sz="2400" b="1" dirty="0">
                <a:solidFill>
                  <a:srgbClr val="FFFF00"/>
                </a:solidFill>
                <a:latin typeface="Bradley Hand ITC" pitchFamily="66" charset="0"/>
              </a:rPr>
              <a:t>Distribución amplia de fuerzas, empleando tantos apoyos </a:t>
            </a:r>
            <a:r>
              <a:rPr lang="es-PE" sz="2400" b="1" dirty="0" smtClean="0">
                <a:solidFill>
                  <a:srgbClr val="FFFF00"/>
                </a:solidFill>
                <a:latin typeface="Bradley Hand ITC" pitchFamily="66" charset="0"/>
              </a:rPr>
              <a:t>oclusales principales y secundarios </a:t>
            </a:r>
            <a:r>
              <a:rPr lang="es-PE" sz="2400" b="1" dirty="0">
                <a:solidFill>
                  <a:srgbClr val="FFFF00"/>
                </a:solidFill>
                <a:latin typeface="Bradley Hand ITC" pitchFamily="66" charset="0"/>
              </a:rPr>
              <a:t>como sea </a:t>
            </a:r>
            <a:r>
              <a:rPr lang="es-PE" sz="2400" b="1" dirty="0" smtClean="0">
                <a:solidFill>
                  <a:srgbClr val="FFFF00"/>
                </a:solidFill>
                <a:latin typeface="Bradley Hand ITC" pitchFamily="66" charset="0"/>
              </a:rPr>
              <a:t>posible.</a:t>
            </a:r>
            <a:endParaRPr lang="es-PE" sz="2400" b="1" dirty="0">
              <a:solidFill>
                <a:srgbClr val="FFFF00"/>
              </a:solidFill>
              <a:latin typeface="Bradley Hand ITC" pitchFamily="66" charset="0"/>
            </a:endParaRPr>
          </a:p>
        </p:txBody>
      </p:sp>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7576" y="3068639"/>
            <a:ext cx="3267075" cy="2579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4" name="3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17813534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097088" y="236218"/>
            <a:ext cx="7924800" cy="887412"/>
          </a:xfrm>
        </p:spPr>
        <p:txBody>
          <a:bodyPr/>
          <a:lstStyle/>
          <a:p>
            <a:pPr algn="ctr" eaLnBrk="1" hangingPunct="1">
              <a:defRPr/>
            </a:pPr>
            <a:r>
              <a:rPr lang="es-PE" sz="3200" cap="none" dirty="0">
                <a:solidFill>
                  <a:schemeClr val="tx2"/>
                </a:solidFill>
                <a:latin typeface="Bradley Hand ITC" pitchFamily="66" charset="0"/>
              </a:rPr>
              <a:t>Base de la PPR </a:t>
            </a:r>
            <a:r>
              <a:rPr lang="es-PE" sz="3200" cap="none" dirty="0" smtClean="0">
                <a:solidFill>
                  <a:schemeClr val="tx2"/>
                </a:solidFill>
                <a:latin typeface="Bradley Hand ITC" pitchFamily="66" charset="0"/>
              </a:rPr>
              <a:t>en el Extremo Libre</a:t>
            </a:r>
            <a:endParaRPr lang="es-PE" sz="3200" cap="none" dirty="0">
              <a:solidFill>
                <a:schemeClr val="tx2"/>
              </a:solidFill>
              <a:latin typeface="Bradley Hand ITC" pitchFamily="66" charset="0"/>
            </a:endParaRPr>
          </a:p>
        </p:txBody>
      </p:sp>
      <p:sp>
        <p:nvSpPr>
          <p:cNvPr id="3" name="2 Marcador de contenido"/>
          <p:cNvSpPr>
            <a:spLocks noGrp="1"/>
          </p:cNvSpPr>
          <p:nvPr>
            <p:ph sz="quarter" idx="4294967295"/>
          </p:nvPr>
        </p:nvSpPr>
        <p:spPr>
          <a:xfrm>
            <a:off x="1774825" y="1196975"/>
            <a:ext cx="8497888" cy="1181100"/>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Las bases de la dentadura contribuyen al soporte de la prótesis, distribuyendo las fuerzas sobre una región amplia</a:t>
            </a:r>
            <a:r>
              <a:rPr lang="es-PE" sz="2400" dirty="0">
                <a:latin typeface="Bradley Hand ITC" pitchFamily="66" charset="0"/>
              </a:rPr>
              <a:t>.</a:t>
            </a:r>
          </a:p>
        </p:txBody>
      </p:sp>
      <p:pic>
        <p:nvPicPr>
          <p:cNvPr id="2867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4552" y="2952260"/>
            <a:ext cx="2209912" cy="2896733"/>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0842" y="2985665"/>
            <a:ext cx="2520280" cy="2868428"/>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0" name="8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31751" name="3 CuadroTexto"/>
          <p:cNvSpPr txBox="1">
            <a:spLocks noChangeArrowheads="1"/>
          </p:cNvSpPr>
          <p:nvPr/>
        </p:nvSpPr>
        <p:spPr bwMode="auto">
          <a:xfrm>
            <a:off x="381917" y="3246464"/>
            <a:ext cx="567757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2400" b="1" dirty="0">
                <a:solidFill>
                  <a:srgbClr val="0070C0"/>
                </a:solidFill>
                <a:latin typeface="Bradley Hand ITC" panose="03070402050302030203" pitchFamily="66" charset="0"/>
              </a:rPr>
              <a:t>Aunque la mucosa oral no es efectiva como el </a:t>
            </a:r>
            <a:r>
              <a:rPr lang="es-PE" altLang="es-419" sz="2400" b="1" dirty="0" smtClean="0">
                <a:solidFill>
                  <a:srgbClr val="0070C0"/>
                </a:solidFill>
                <a:latin typeface="Bradley Hand ITC" panose="03070402050302030203" pitchFamily="66" charset="0"/>
              </a:rPr>
              <a:t>Ligamento Periodontal </a:t>
            </a:r>
            <a:r>
              <a:rPr lang="es-PE" altLang="es-419" sz="2400" b="1" dirty="0">
                <a:solidFill>
                  <a:srgbClr val="0070C0"/>
                </a:solidFill>
                <a:latin typeface="Bradley Hand ITC" panose="03070402050302030203" pitchFamily="66" charset="0"/>
              </a:rPr>
              <a:t>para aceptar las fuerzas, la extensión máxima de las bases </a:t>
            </a:r>
            <a:r>
              <a:rPr lang="es-PE" altLang="es-419" sz="2400" b="1" dirty="0" smtClean="0">
                <a:solidFill>
                  <a:srgbClr val="0070C0"/>
                </a:solidFill>
                <a:latin typeface="Bradley Hand ITC" panose="03070402050302030203" pitchFamily="66" charset="0"/>
              </a:rPr>
              <a:t>establece  </a:t>
            </a:r>
            <a:r>
              <a:rPr lang="es-PE" altLang="es-419" sz="2400" b="1" dirty="0">
                <a:solidFill>
                  <a:srgbClr val="0070C0"/>
                </a:solidFill>
                <a:latin typeface="Bradley Hand ITC" panose="03070402050302030203" pitchFamily="66" charset="0"/>
              </a:rPr>
              <a:t>un efecto geométrico en términos de desplazamiento de la mucosa.</a:t>
            </a:r>
          </a:p>
          <a:p>
            <a:pPr defTabSz="457200" eaLnBrk="1" hangingPunct="1"/>
            <a:endParaRPr lang="es-PE" altLang="es-419" sz="2400" dirty="0">
              <a:solidFill>
                <a:prstClr val="white"/>
              </a:solidFill>
            </a:endParaRPr>
          </a:p>
        </p:txBody>
      </p:sp>
    </p:spTree>
    <p:extLst>
      <p:ext uri="{BB962C8B-B14F-4D97-AF65-F5344CB8AC3E}">
        <p14:creationId xmlns:p14="http://schemas.microsoft.com/office/powerpoint/2010/main" val="30580681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847850" y="260350"/>
            <a:ext cx="8496300" cy="4197350"/>
          </a:xfrm>
          <a:prstGeom prst="rect">
            <a:avLst/>
          </a:prstGeom>
        </p:spPr>
        <p:txBody>
          <a:bodyPr>
            <a:normAutofit fontScale="85000" lnSpcReduction="10000"/>
          </a:bodyPr>
          <a:lstStyle/>
          <a:p>
            <a:pPr algn="just" eaLnBrk="1" hangingPunct="1">
              <a:buFont typeface="Arial" charset="0"/>
              <a:buChar char="•"/>
              <a:defRPr/>
            </a:pPr>
            <a:r>
              <a:rPr lang="es-PE" sz="2600" b="1" dirty="0">
                <a:solidFill>
                  <a:srgbClr val="FFFF00"/>
                </a:solidFill>
                <a:latin typeface="Bradley Hand ITC" pitchFamily="66" charset="0"/>
              </a:rPr>
              <a:t>La base de la dentadura contribuye a la estabilidad cuando hay </a:t>
            </a:r>
            <a:r>
              <a:rPr lang="es-PE" sz="2600" b="1" dirty="0">
                <a:solidFill>
                  <a:srgbClr val="FF0000"/>
                </a:solidFill>
                <a:latin typeface="Bradley Hand ITC" pitchFamily="66" charset="0"/>
              </a:rPr>
              <a:t>regiones estabilizantes definidas </a:t>
            </a:r>
            <a:r>
              <a:rPr lang="es-PE" sz="2600" b="1" dirty="0">
                <a:solidFill>
                  <a:srgbClr val="FFFF00"/>
                </a:solidFill>
                <a:latin typeface="Bradley Hand ITC" pitchFamily="66" charset="0"/>
              </a:rPr>
              <a:t>(reborde residual). Las regiones estabilizantes son partes del asiento basal, que soportan a la dentadura, contra las fuerzas que producen desplazamiento horizontal. </a:t>
            </a:r>
          </a:p>
          <a:p>
            <a:pPr algn="just" eaLnBrk="1" hangingPunct="1">
              <a:buFont typeface="Arial" charset="0"/>
              <a:buChar char="•"/>
              <a:defRPr/>
            </a:pPr>
            <a:r>
              <a:rPr lang="es-PE" sz="2600" b="1" dirty="0">
                <a:solidFill>
                  <a:srgbClr val="FFFF00"/>
                </a:solidFill>
                <a:latin typeface="Bradley Hand ITC" pitchFamily="66" charset="0"/>
              </a:rPr>
              <a:t>Para la PPR a </a:t>
            </a:r>
            <a:r>
              <a:rPr lang="es-PE" sz="2600" b="1" dirty="0" smtClean="0">
                <a:solidFill>
                  <a:srgbClr val="FFFF00"/>
                </a:solidFill>
                <a:latin typeface="Bradley Hand ITC" pitchFamily="66" charset="0"/>
              </a:rPr>
              <a:t>Extremo Libre, </a:t>
            </a:r>
            <a:r>
              <a:rPr lang="es-PE" sz="2600" b="1" dirty="0">
                <a:solidFill>
                  <a:srgbClr val="FFFF00"/>
                </a:solidFill>
                <a:latin typeface="Bradley Hand ITC" pitchFamily="66" charset="0"/>
              </a:rPr>
              <a:t>en el </a:t>
            </a:r>
            <a:r>
              <a:rPr lang="es-PE" sz="2600" b="1" dirty="0" smtClean="0">
                <a:solidFill>
                  <a:srgbClr val="FFFF00"/>
                </a:solidFill>
                <a:latin typeface="Bradley Hand ITC" pitchFamily="66" charset="0"/>
              </a:rPr>
              <a:t>Maxilar inferior, </a:t>
            </a:r>
            <a:r>
              <a:rPr lang="es-PE" sz="2600" b="1" dirty="0">
                <a:solidFill>
                  <a:srgbClr val="FFFF00"/>
                </a:solidFill>
                <a:latin typeface="Bradley Hand ITC" pitchFamily="66" charset="0"/>
              </a:rPr>
              <a:t>es </a:t>
            </a:r>
            <a:r>
              <a:rPr lang="es-PE" sz="2600" b="1" dirty="0">
                <a:solidFill>
                  <a:srgbClr val="FF0000"/>
                </a:solidFill>
                <a:latin typeface="Bradley Hand ITC" pitchFamily="66" charset="0"/>
              </a:rPr>
              <a:t>la zona retromilohiodea</a:t>
            </a:r>
            <a:r>
              <a:rPr lang="es-PE" sz="2600" b="1" dirty="0">
                <a:solidFill>
                  <a:srgbClr val="FFFF00"/>
                </a:solidFill>
                <a:latin typeface="Bradley Hand ITC" pitchFamily="66" charset="0"/>
              </a:rPr>
              <a:t>. La utilidad de esta región se maximiza extendiendo el plano lingual tanto como la forma y función de la boca lo permita.</a:t>
            </a:r>
          </a:p>
          <a:p>
            <a:pPr algn="just" eaLnBrk="1" hangingPunct="1">
              <a:buFont typeface="Arial" charset="0"/>
              <a:buChar char="•"/>
              <a:defRPr/>
            </a:pPr>
            <a:r>
              <a:rPr lang="es-PE" sz="2600" b="1" dirty="0">
                <a:solidFill>
                  <a:srgbClr val="FFFF00"/>
                </a:solidFill>
                <a:latin typeface="Bradley Hand ITC" pitchFamily="66" charset="0"/>
              </a:rPr>
              <a:t>La base de la dentadura de </a:t>
            </a:r>
            <a:r>
              <a:rPr lang="es-PE" sz="2600" b="1" dirty="0" smtClean="0">
                <a:solidFill>
                  <a:srgbClr val="FFFF00"/>
                </a:solidFill>
                <a:latin typeface="Bradley Hand ITC" pitchFamily="66" charset="0"/>
              </a:rPr>
              <a:t>Extremo libre debe </a:t>
            </a:r>
            <a:r>
              <a:rPr lang="es-PE" sz="2600" b="1" dirty="0">
                <a:solidFill>
                  <a:srgbClr val="FFFF00"/>
                </a:solidFill>
                <a:latin typeface="Bradley Hand ITC" pitchFamily="66" charset="0"/>
              </a:rPr>
              <a:t>tener la misma extensión de la dentadura total.</a:t>
            </a:r>
          </a:p>
          <a:p>
            <a:pPr>
              <a:buFont typeface="Arial" charset="0"/>
              <a:buChar char="•"/>
              <a:defRPr/>
            </a:pPr>
            <a:endParaRPr lang="es-PE" dirty="0"/>
          </a:p>
        </p:txBody>
      </p:sp>
      <p:pic>
        <p:nvPicPr>
          <p:cNvPr id="3277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0" y="4792664"/>
            <a:ext cx="2857500" cy="174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7714" y="4792664"/>
            <a:ext cx="3279775"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03885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774825" y="260350"/>
            <a:ext cx="8497888" cy="820738"/>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La extensión adecuada de la base de la dentadura se consigue con una impresión modificada tomada con una cubeta confeccionada sobre el modelo de trabajo.</a:t>
            </a:r>
          </a:p>
        </p:txBody>
      </p:sp>
      <p:pic>
        <p:nvPicPr>
          <p:cNvPr id="3379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2176" y="1600201"/>
            <a:ext cx="2828925" cy="205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9825" y="1597025"/>
            <a:ext cx="2806700" cy="2058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0332" y="3844244"/>
            <a:ext cx="2173750" cy="258132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8249" y="3844244"/>
            <a:ext cx="2036045" cy="258132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9" name="3 CuadroTexto"/>
          <p:cNvSpPr txBox="1">
            <a:spLocks noChangeArrowheads="1"/>
          </p:cNvSpPr>
          <p:nvPr/>
        </p:nvSpPr>
        <p:spPr bwMode="auto">
          <a:xfrm>
            <a:off x="386367" y="4508500"/>
            <a:ext cx="40379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2400" dirty="0">
                <a:solidFill>
                  <a:prstClr val="white"/>
                </a:solidFill>
                <a:latin typeface="Bradley Hand ITC" panose="03070402050302030203" pitchFamily="66" charset="0"/>
              </a:rPr>
              <a:t>Dentadura en EL con extensión insuficiente de sus  bases.</a:t>
            </a:r>
          </a:p>
        </p:txBody>
      </p:sp>
      <p:sp>
        <p:nvSpPr>
          <p:cNvPr id="33800" name="7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2" name="1 Flecha derecha"/>
          <p:cNvSpPr/>
          <p:nvPr/>
        </p:nvSpPr>
        <p:spPr>
          <a:xfrm>
            <a:off x="4846639" y="5135563"/>
            <a:ext cx="528637" cy="381000"/>
          </a:xfrm>
          <a:prstGeom prst="rightArrow">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s-PE">
              <a:solidFill>
                <a:prstClr val="white"/>
              </a:solidFill>
            </a:endParaRPr>
          </a:p>
        </p:txBody>
      </p:sp>
    </p:spTree>
    <p:extLst>
      <p:ext uri="{BB962C8B-B14F-4D97-AF65-F5344CB8AC3E}">
        <p14:creationId xmlns:p14="http://schemas.microsoft.com/office/powerpoint/2010/main" val="426013627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2298700" y="381000"/>
            <a:ext cx="7924800" cy="1143000"/>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Uso de los implantes en el </a:t>
            </a:r>
            <a:r>
              <a:rPr lang="es-PE" sz="2400" b="1" dirty="0" smtClean="0">
                <a:solidFill>
                  <a:srgbClr val="FFFF00"/>
                </a:solidFill>
                <a:latin typeface="Bradley Hand ITC" pitchFamily="66" charset="0"/>
              </a:rPr>
              <a:t>Extremo libre, </a:t>
            </a:r>
            <a:r>
              <a:rPr lang="es-PE" sz="2400" b="1" dirty="0">
                <a:solidFill>
                  <a:srgbClr val="FFFF00"/>
                </a:solidFill>
                <a:latin typeface="Bradley Hand ITC" pitchFamily="66" charset="0"/>
              </a:rPr>
              <a:t>cuya técnica es complicada, costosa y no es posible en todos los casos.</a:t>
            </a:r>
          </a:p>
        </p:txBody>
      </p:sp>
      <p:pic>
        <p:nvPicPr>
          <p:cNvPr id="2662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914" y="1506538"/>
            <a:ext cx="3228975" cy="221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800" y="1538288"/>
            <a:ext cx="32004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2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7188" y="3779838"/>
            <a:ext cx="3200400" cy="220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7326" y="3784600"/>
            <a:ext cx="323532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31" name="7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Tree>
    <p:extLst>
      <p:ext uri="{BB962C8B-B14F-4D97-AF65-F5344CB8AC3E}">
        <p14:creationId xmlns:p14="http://schemas.microsoft.com/office/powerpoint/2010/main" val="42075200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5664200" y="2565400"/>
            <a:ext cx="4719638" cy="2692400"/>
          </a:xfrm>
          <a:prstGeom prst="rect">
            <a:avLst/>
          </a:prstGeom>
        </p:spPr>
        <p:txBody>
          <a:bodyPr>
            <a:noAutofit/>
          </a:bodyPr>
          <a:lstStyle/>
          <a:p>
            <a:pPr marL="0" indent="0">
              <a:buNone/>
              <a:defRPr/>
            </a:pPr>
            <a:r>
              <a:rPr lang="es-PE" sz="2400" dirty="0">
                <a:latin typeface="Bradley Hand ITC" pitchFamily="66" charset="0"/>
              </a:rPr>
              <a:t> </a:t>
            </a:r>
          </a:p>
          <a:p>
            <a:pPr eaLnBrk="1" hangingPunct="1">
              <a:buFont typeface="Arial" charset="0"/>
              <a:buChar char="•"/>
              <a:defRPr/>
            </a:pPr>
            <a:r>
              <a:rPr lang="es-PE" sz="2400" b="1" dirty="0">
                <a:solidFill>
                  <a:srgbClr val="0070C0"/>
                </a:solidFill>
                <a:latin typeface="Bradley Hand ITC" pitchFamily="66" charset="0"/>
              </a:rPr>
              <a:t>Los planos guías</a:t>
            </a:r>
          </a:p>
          <a:p>
            <a:pPr eaLnBrk="1" hangingPunct="1">
              <a:buFont typeface="Arial" charset="0"/>
              <a:buChar char="•"/>
              <a:defRPr/>
            </a:pPr>
            <a:r>
              <a:rPr lang="es-PE" sz="2400" b="1" dirty="0">
                <a:solidFill>
                  <a:srgbClr val="0070C0"/>
                </a:solidFill>
                <a:latin typeface="Bradley Hand ITC" pitchFamily="66" charset="0"/>
              </a:rPr>
              <a:t>Los conectores menores.</a:t>
            </a:r>
          </a:p>
          <a:p>
            <a:pPr eaLnBrk="1" hangingPunct="1">
              <a:buFont typeface="Arial" charset="0"/>
              <a:buChar char="•"/>
              <a:defRPr/>
            </a:pPr>
            <a:r>
              <a:rPr lang="es-PE" sz="2400" b="1" dirty="0">
                <a:solidFill>
                  <a:srgbClr val="0070C0"/>
                </a:solidFill>
                <a:latin typeface="Bradley Hand ITC" pitchFamily="66" charset="0"/>
              </a:rPr>
              <a:t>Las bases. </a:t>
            </a:r>
          </a:p>
        </p:txBody>
      </p:sp>
      <p:sp>
        <p:nvSpPr>
          <p:cNvPr id="4" name="3 Flecha derecha"/>
          <p:cNvSpPr/>
          <p:nvPr/>
        </p:nvSpPr>
        <p:spPr>
          <a:xfrm>
            <a:off x="2566989" y="765176"/>
            <a:ext cx="3408808" cy="2016125"/>
          </a:xfrm>
          <a:prstGeom prst="rightArrow">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r>
              <a:rPr lang="es-PE" sz="2400" b="1" dirty="0">
                <a:solidFill>
                  <a:srgbClr val="FFFF00"/>
                </a:solidFill>
                <a:latin typeface="Bradley Hand ITC" pitchFamily="66" charset="0"/>
              </a:rPr>
              <a:t>EXTREMO  LIBRE</a:t>
            </a:r>
          </a:p>
          <a:p>
            <a:pPr algn="ctr" defTabSz="457200">
              <a:defRPr/>
            </a:pPr>
            <a:r>
              <a:rPr lang="es-PE" sz="2400" b="1" dirty="0">
                <a:solidFill>
                  <a:srgbClr val="FFFF00"/>
                </a:solidFill>
                <a:latin typeface="Bradley Hand ITC" pitchFamily="66" charset="0"/>
              </a:rPr>
              <a:t>Retención </a:t>
            </a:r>
            <a:endParaRPr lang="es-PE" sz="2400" b="1" dirty="0">
              <a:solidFill>
                <a:srgbClr val="FFFF00"/>
              </a:solidFill>
            </a:endParaRPr>
          </a:p>
          <a:p>
            <a:pPr algn="ctr" defTabSz="457200">
              <a:defRPr/>
            </a:pPr>
            <a:endParaRPr lang="es-PE" sz="2400" b="1" dirty="0">
              <a:solidFill>
                <a:srgbClr val="742332"/>
              </a:solidFill>
              <a:latin typeface="Bradley Hand ITC" pitchFamily="66" charset="0"/>
            </a:endParaRPr>
          </a:p>
        </p:txBody>
      </p:sp>
    </p:spTree>
    <p:extLst>
      <p:ext uri="{BB962C8B-B14F-4D97-AF65-F5344CB8AC3E}">
        <p14:creationId xmlns:p14="http://schemas.microsoft.com/office/powerpoint/2010/main" val="10473087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847850" y="192088"/>
            <a:ext cx="8496300" cy="4114800"/>
          </a:xfrm>
          <a:prstGeom prst="rect">
            <a:avLst/>
          </a:prstGeom>
        </p:spPr>
        <p:txBody>
          <a:bodyPr>
            <a:noAutofit/>
          </a:bodyPr>
          <a:lstStyle/>
          <a:p>
            <a:pPr algn="just">
              <a:buFont typeface="Arial" charset="0"/>
              <a:buChar char="•"/>
              <a:defRPr/>
            </a:pPr>
            <a:r>
              <a:rPr lang="es-PE" sz="2400" b="1" dirty="0">
                <a:solidFill>
                  <a:srgbClr val="FF0000"/>
                </a:solidFill>
                <a:latin typeface="Bradley Hand ITC" pitchFamily="66" charset="0"/>
              </a:rPr>
              <a:t>La fricción entre los planos guía y las placas de contacto proximal </a:t>
            </a:r>
            <a:r>
              <a:rPr lang="es-PE" sz="2400" b="1" dirty="0">
                <a:solidFill>
                  <a:srgbClr val="FFFF00"/>
                </a:solidFill>
                <a:latin typeface="Bradley Hand ITC" pitchFamily="66" charset="0"/>
              </a:rPr>
              <a:t>y los planos adicionales permiten la remoción de la prótesis en direcciones con menos posibilidades de disloque.</a:t>
            </a:r>
          </a:p>
          <a:p>
            <a:pPr algn="just">
              <a:buFont typeface="Arial" charset="0"/>
              <a:buChar char="•"/>
              <a:defRPr/>
            </a:pPr>
            <a:r>
              <a:rPr lang="es-PE" sz="2400" b="1" dirty="0" smtClean="0">
                <a:solidFill>
                  <a:srgbClr val="FF0000"/>
                </a:solidFill>
                <a:latin typeface="Bradley Hand ITC" pitchFamily="66" charset="0"/>
              </a:rPr>
              <a:t>La </a:t>
            </a:r>
            <a:r>
              <a:rPr lang="es-PE" sz="2400" b="1" dirty="0">
                <a:solidFill>
                  <a:srgbClr val="FF0000"/>
                </a:solidFill>
                <a:latin typeface="Bradley Hand ITC" pitchFamily="66" charset="0"/>
              </a:rPr>
              <a:t>misma función cumplen los conectores mayores al </a:t>
            </a:r>
            <a:r>
              <a:rPr lang="es-PE" sz="2400" b="1" dirty="0" smtClean="0">
                <a:solidFill>
                  <a:srgbClr val="FF0000"/>
                </a:solidFill>
                <a:latin typeface="Bradley Hand ITC" pitchFamily="66" charset="0"/>
              </a:rPr>
              <a:t>  contactar </a:t>
            </a:r>
            <a:r>
              <a:rPr lang="es-PE" sz="2400" b="1" dirty="0">
                <a:solidFill>
                  <a:srgbClr val="FF0000"/>
                </a:solidFill>
                <a:latin typeface="Bradley Hand ITC" pitchFamily="66" charset="0"/>
              </a:rPr>
              <a:t>las superficies </a:t>
            </a:r>
            <a:r>
              <a:rPr lang="es-PE" sz="2400" b="1" dirty="0" smtClean="0">
                <a:solidFill>
                  <a:srgbClr val="FF0000"/>
                </a:solidFill>
                <a:latin typeface="Bradley Hand ITC" pitchFamily="66" charset="0"/>
              </a:rPr>
              <a:t>verticales dentarias.</a:t>
            </a:r>
            <a:endParaRPr lang="es-PE" sz="2400" b="1" dirty="0">
              <a:solidFill>
                <a:srgbClr val="FF0000"/>
              </a:solidFill>
              <a:latin typeface="Bradley Hand ITC" pitchFamily="66" charset="0"/>
            </a:endParaRPr>
          </a:p>
          <a:p>
            <a:pPr algn="just">
              <a:buFont typeface="Arial" charset="0"/>
              <a:buChar char="•"/>
              <a:defRPr/>
            </a:pPr>
            <a:r>
              <a:rPr lang="es-PE" sz="2400" b="1" dirty="0">
                <a:solidFill>
                  <a:srgbClr val="FFFF00"/>
                </a:solidFill>
                <a:latin typeface="Bradley Hand ITC" pitchFamily="66" charset="0"/>
              </a:rPr>
              <a:t> </a:t>
            </a:r>
            <a:r>
              <a:rPr lang="es-PE" sz="2400" b="1" dirty="0" smtClean="0">
                <a:solidFill>
                  <a:srgbClr val="FF0000"/>
                </a:solidFill>
                <a:latin typeface="Bradley Hand ITC" pitchFamily="66" charset="0"/>
              </a:rPr>
              <a:t>En Las bases la adhesión y cohesión, </a:t>
            </a:r>
            <a:r>
              <a:rPr lang="es-PE" sz="2400" b="1" dirty="0">
                <a:solidFill>
                  <a:srgbClr val="FFFF00"/>
                </a:solidFill>
                <a:latin typeface="Bradley Hand ITC" pitchFamily="66" charset="0"/>
              </a:rPr>
              <a:t>la presión atmosférica, la adaptación de los tejidos a la superficie pulida de la prótesis y de la gravedad. La extensión horizontal sublingual, cuando entra en acción la lengua.</a:t>
            </a:r>
          </a:p>
          <a:p>
            <a:pPr algn="just">
              <a:buFont typeface="Arial" charset="0"/>
              <a:buChar char="•"/>
              <a:defRPr/>
            </a:pPr>
            <a:endParaRPr lang="es-PE" sz="2400" dirty="0"/>
          </a:p>
        </p:txBody>
      </p:sp>
      <p:sp>
        <p:nvSpPr>
          <p:cNvPr id="35843" name="3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pic>
        <p:nvPicPr>
          <p:cNvPr id="72706" name="Picture 2" descr="http://www.actaodontologica.com/ediciones/1999/1/images/640/imagen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141" y="4472067"/>
            <a:ext cx="3337601" cy="17889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27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82318" y="3951628"/>
            <a:ext cx="2304256" cy="19549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946782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2132013" y="188913"/>
            <a:ext cx="8413750" cy="792162"/>
          </a:xfrm>
          <a:prstGeom prst="rect">
            <a:avLst/>
          </a:prstGeom>
        </p:spPr>
        <p:txBody>
          <a:bodyPr>
            <a:noAutofit/>
          </a:bodyPr>
          <a:lstStyle/>
          <a:p>
            <a:pPr eaLnBrk="1" hangingPunct="1">
              <a:buFont typeface="Arial" charset="0"/>
              <a:buChar char="•"/>
              <a:defRPr/>
            </a:pPr>
            <a:r>
              <a:rPr lang="es-PE" sz="2400" b="1" dirty="0">
                <a:solidFill>
                  <a:srgbClr val="0070C0"/>
                </a:solidFill>
                <a:latin typeface="Bradley Hand ITC" pitchFamily="66" charset="0"/>
              </a:rPr>
              <a:t>La mejor solución es </a:t>
            </a:r>
            <a:r>
              <a:rPr lang="es-PE" sz="2400" b="1" dirty="0">
                <a:solidFill>
                  <a:srgbClr val="FFFF00"/>
                </a:solidFill>
                <a:latin typeface="Bradley Hand ITC" pitchFamily="66" charset="0"/>
              </a:rPr>
              <a:t>NO LLEGAR AL EXTREMO </a:t>
            </a:r>
            <a:r>
              <a:rPr lang="es-PE" sz="2400" b="1" dirty="0" smtClean="0">
                <a:solidFill>
                  <a:srgbClr val="FFFF00"/>
                </a:solidFill>
                <a:latin typeface="Bradley Hand ITC" pitchFamily="66" charset="0"/>
              </a:rPr>
              <a:t>LIBRE</a:t>
            </a:r>
            <a:endParaRPr lang="es-PE" sz="2400" b="1" dirty="0">
              <a:solidFill>
                <a:srgbClr val="0070C0"/>
              </a:solidFill>
              <a:latin typeface="Bradley Hand ITC" pitchFamily="66" charset="0"/>
            </a:endParaRPr>
          </a:p>
        </p:txBody>
      </p:sp>
      <p:pic>
        <p:nvPicPr>
          <p:cNvPr id="276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4475" y="785813"/>
            <a:ext cx="2520950" cy="175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389" y="785813"/>
            <a:ext cx="2509837" cy="176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3"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4475" y="2549526"/>
            <a:ext cx="252095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6389" y="2543176"/>
            <a:ext cx="2509837" cy="175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90813" y="4318001"/>
            <a:ext cx="2633662" cy="1871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6"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24475" y="4318000"/>
            <a:ext cx="2520950"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7"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80351" y="4287838"/>
            <a:ext cx="2555875"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8" name="9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19" name="2 Marcador de contenido"/>
          <p:cNvSpPr txBox="1">
            <a:spLocks/>
          </p:cNvSpPr>
          <p:nvPr/>
        </p:nvSpPr>
        <p:spPr>
          <a:xfrm>
            <a:off x="631066" y="1668463"/>
            <a:ext cx="4328286" cy="2716212"/>
          </a:xfrm>
          <a:prstGeom prst="rect">
            <a:avLst/>
          </a:prstGeom>
        </p:spPr>
        <p:txBody>
          <a:bodyPr>
            <a:normAutofit/>
          </a:bodyPr>
          <a:lstStyle>
            <a:lvl1pPr marL="342900" indent="-3429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1pPr>
            <a:lvl2pPr marL="742950" indent="-28575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2pPr>
            <a:lvl3pPr marL="1143000" indent="-2286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3pPr>
            <a:lvl4pPr marL="1600200" indent="-2286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4pPr>
            <a:lvl5pPr marL="2057400" indent="-2286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marL="0" indent="0" algn="just" defTabSz="457200">
              <a:buClr>
                <a:srgbClr val="EE91A0"/>
              </a:buClr>
              <a:buFont typeface="Arial" charset="0"/>
              <a:buNone/>
              <a:defRPr/>
            </a:pPr>
            <a:r>
              <a:rPr lang="es-PE" sz="1800" dirty="0">
                <a:solidFill>
                  <a:prstClr val="white"/>
                </a:solidFill>
                <a:latin typeface="Bradley Hand ITC" pitchFamily="66" charset="0"/>
              </a:rPr>
              <a:t>	</a:t>
            </a:r>
            <a:r>
              <a:rPr lang="es-PE" sz="1800" b="1" dirty="0">
                <a:solidFill>
                  <a:srgbClr val="FFFF00"/>
                </a:solidFill>
                <a:latin typeface="Bradley Hand ITC" pitchFamily="66" charset="0"/>
              </a:rPr>
              <a:t>Caso: se diseña como </a:t>
            </a:r>
            <a:r>
              <a:rPr lang="es-PE" sz="1800" b="1" dirty="0" smtClean="0">
                <a:solidFill>
                  <a:srgbClr val="FFFF00"/>
                </a:solidFill>
                <a:latin typeface="Bradley Hand ITC" pitchFamily="66" charset="0"/>
              </a:rPr>
              <a:t>Extremo Libre, </a:t>
            </a:r>
            <a:r>
              <a:rPr lang="es-PE" sz="1800" b="1" dirty="0">
                <a:solidFill>
                  <a:srgbClr val="FFFF00"/>
                </a:solidFill>
                <a:latin typeface="Bradley Hand ITC" pitchFamily="66" charset="0"/>
              </a:rPr>
              <a:t>pero no funciona como </a:t>
            </a:r>
            <a:r>
              <a:rPr lang="es-PE" sz="1800" b="1" dirty="0" smtClean="0">
                <a:solidFill>
                  <a:srgbClr val="FFFF00"/>
                </a:solidFill>
                <a:latin typeface="Bradley Hand ITC" pitchFamily="66" charset="0"/>
              </a:rPr>
              <a:t>el, </a:t>
            </a:r>
            <a:r>
              <a:rPr lang="es-PE" sz="1800" b="1" dirty="0">
                <a:solidFill>
                  <a:srgbClr val="FFFF00"/>
                </a:solidFill>
                <a:latin typeface="Bradley Hand ITC" pitchFamily="66" charset="0"/>
              </a:rPr>
              <a:t>por no realizar el movimiento de inclinación distal.</a:t>
            </a:r>
          </a:p>
          <a:p>
            <a:pPr defTabSz="457200">
              <a:buClr>
                <a:srgbClr val="EE91A0"/>
              </a:buClr>
              <a:defRPr/>
            </a:pPr>
            <a:endParaRPr lang="es-PE" dirty="0">
              <a:solidFill>
                <a:prstClr val="white"/>
              </a:solidFill>
            </a:endParaRPr>
          </a:p>
        </p:txBody>
      </p:sp>
      <p:sp>
        <p:nvSpPr>
          <p:cNvPr id="2" name="1 Flecha derecha"/>
          <p:cNvSpPr/>
          <p:nvPr/>
        </p:nvSpPr>
        <p:spPr>
          <a:xfrm>
            <a:off x="631066" y="1664494"/>
            <a:ext cx="927278" cy="32385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a:defRPr/>
            </a:pPr>
            <a:endParaRPr lang="es-PE">
              <a:solidFill>
                <a:prstClr val="white"/>
              </a:solidFill>
            </a:endParaRPr>
          </a:p>
        </p:txBody>
      </p:sp>
    </p:spTree>
    <p:extLst>
      <p:ext uri="{BB962C8B-B14F-4D97-AF65-F5344CB8AC3E}">
        <p14:creationId xmlns:p14="http://schemas.microsoft.com/office/powerpoint/2010/main" val="27782634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73082" y="273879"/>
            <a:ext cx="10353761" cy="1326321"/>
          </a:xfrm>
        </p:spPr>
        <p:txBody>
          <a:bodyPr>
            <a:normAutofit/>
          </a:bodyPr>
          <a:lstStyle/>
          <a:p>
            <a:pPr algn="ctr">
              <a:defRPr/>
            </a:pPr>
            <a:r>
              <a:rPr lang="es-PE" sz="3600" dirty="0">
                <a:solidFill>
                  <a:schemeClr val="tx2"/>
                </a:solidFill>
                <a:latin typeface="Bradley Hand ITC" pitchFamily="66" charset="0"/>
              </a:rPr>
              <a:t>Conclusiones</a:t>
            </a:r>
          </a:p>
        </p:txBody>
      </p:sp>
      <p:sp>
        <p:nvSpPr>
          <p:cNvPr id="37891" name="3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5" name="2 Marcador de contenido"/>
          <p:cNvSpPr>
            <a:spLocks noGrp="1"/>
          </p:cNvSpPr>
          <p:nvPr>
            <p:ph sz="quarter" idx="4294967295"/>
          </p:nvPr>
        </p:nvSpPr>
        <p:spPr>
          <a:xfrm>
            <a:off x="2133600" y="1600200"/>
            <a:ext cx="9367234" cy="4114800"/>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Cuanto mayor sea la magnitud de los movimientos señalados,  la acción traumática sobre el reborde alveolar, el tejido gingival y el soporte de los pilares, </a:t>
            </a:r>
            <a:r>
              <a:rPr lang="es-PE" sz="2400" b="1" dirty="0" smtClean="0">
                <a:solidFill>
                  <a:srgbClr val="FFFF00"/>
                </a:solidFill>
                <a:latin typeface="Bradley Hand ITC" pitchFamily="66" charset="0"/>
              </a:rPr>
              <a:t>Movimientos </a:t>
            </a:r>
            <a:r>
              <a:rPr lang="es-PE" sz="2400" b="1" dirty="0">
                <a:solidFill>
                  <a:srgbClr val="FFFF00"/>
                </a:solidFill>
                <a:latin typeface="Bradley Hand ITC" pitchFamily="66" charset="0"/>
              </a:rPr>
              <a:t>influenciados por factores como la localización de los  apoyos en </a:t>
            </a:r>
            <a:r>
              <a:rPr lang="es-PE" sz="2400" b="1" dirty="0" smtClean="0">
                <a:solidFill>
                  <a:srgbClr val="FFFF00"/>
                </a:solidFill>
                <a:latin typeface="Bradley Hand ITC" pitchFamily="66" charset="0"/>
              </a:rPr>
              <a:t>mesial </a:t>
            </a:r>
            <a:r>
              <a:rPr lang="es-PE" sz="2400" b="1" dirty="0">
                <a:solidFill>
                  <a:srgbClr val="FFFF00"/>
                </a:solidFill>
                <a:latin typeface="Bradley Hand ITC" pitchFamily="66" charset="0"/>
              </a:rPr>
              <a:t>o d</a:t>
            </a:r>
            <a:r>
              <a:rPr lang="es-PE" sz="2400" b="1" dirty="0" smtClean="0">
                <a:solidFill>
                  <a:srgbClr val="FFFF00"/>
                </a:solidFill>
                <a:latin typeface="Bradley Hand ITC" pitchFamily="66" charset="0"/>
              </a:rPr>
              <a:t>istal </a:t>
            </a:r>
            <a:r>
              <a:rPr lang="es-PE" sz="2400" b="1" dirty="0">
                <a:solidFill>
                  <a:srgbClr val="FFFF00"/>
                </a:solidFill>
                <a:latin typeface="Bradley Hand ITC" pitchFamily="66" charset="0"/>
              </a:rPr>
              <a:t>de los pilares, la extensión, adaptación de la base y otros como la oclusión de la piezas artificiales, la adaptación de los retenedores, etc</a:t>
            </a:r>
            <a:r>
              <a:rPr lang="es-PE" sz="2400" b="1" dirty="0" smtClean="0">
                <a:solidFill>
                  <a:srgbClr val="FFFF00"/>
                </a:solidFill>
                <a:latin typeface="Bradley Hand ITC" pitchFamily="66" charset="0"/>
              </a:rPr>
              <a:t>.</a:t>
            </a:r>
            <a:endParaRPr lang="es-PE" sz="2400" b="1" dirty="0">
              <a:solidFill>
                <a:srgbClr val="FFFF00"/>
              </a:solidFill>
              <a:latin typeface="Bradley Hand ITC" pitchFamily="66" charset="0"/>
            </a:endParaRPr>
          </a:p>
          <a:p>
            <a:pPr algn="just" eaLnBrk="1" hangingPunct="1">
              <a:buFont typeface="Arial" charset="0"/>
              <a:buChar char="•"/>
              <a:defRPr/>
            </a:pPr>
            <a:endParaRPr lang="es-PE" sz="2400" dirty="0">
              <a:latin typeface="Bradley Hand ITC" pitchFamily="66" charset="0"/>
            </a:endParaRPr>
          </a:p>
        </p:txBody>
      </p:sp>
      <p:sp>
        <p:nvSpPr>
          <p:cNvPr id="6" name="2 Marcador de contenido"/>
          <p:cNvSpPr txBox="1">
            <a:spLocks/>
          </p:cNvSpPr>
          <p:nvPr/>
        </p:nvSpPr>
        <p:spPr>
          <a:xfrm>
            <a:off x="2135188" y="4818064"/>
            <a:ext cx="7829550" cy="1152525"/>
          </a:xfrm>
          <a:prstGeom prst="rect">
            <a:avLst/>
          </a:prstGeom>
        </p:spPr>
        <p:txBody>
          <a:bodyPr>
            <a:normAutofit fontScale="92500" lnSpcReduction="20000"/>
          </a:bodyPr>
          <a:lstStyle>
            <a:lvl1pPr marL="342900" indent="-3429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1pPr>
            <a:lvl2pPr marL="742950" indent="-28575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2pPr>
            <a:lvl3pPr marL="1143000" indent="-2286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3pPr>
            <a:lvl4pPr marL="1600200" indent="-2286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4pPr>
            <a:lvl5pPr marL="2057400" indent="-228600" algn="l" rtl="0" eaLnBrk="0" fontAlgn="base" hangingPunct="0">
              <a:spcBef>
                <a:spcPct val="20000"/>
              </a:spcBef>
              <a:spcAft>
                <a:spcPts val="600"/>
              </a:spcAft>
              <a:buClr>
                <a:schemeClr val="tx2"/>
              </a:buClr>
              <a:buFont typeface="Arial" charset="0"/>
              <a:buChar char="•"/>
              <a:defRPr sz="1700" kern="1200" spc="3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a:lstStyle>
          <a:p>
            <a:pPr algn="just" defTabSz="457200" eaLnBrk="1" hangingPunct="1">
              <a:buClr>
                <a:srgbClr val="EE91A0"/>
              </a:buClr>
              <a:defRPr/>
            </a:pPr>
            <a:r>
              <a:rPr lang="es-PE" sz="2600" b="1" dirty="0">
                <a:solidFill>
                  <a:srgbClr val="FFFF00"/>
                </a:solidFill>
                <a:latin typeface="Bradley Hand ITC" pitchFamily="66" charset="0"/>
              </a:rPr>
              <a:t>Un diseño correcto y un adecuado soporte para la PPR a </a:t>
            </a:r>
            <a:r>
              <a:rPr lang="es-PE" sz="2600" b="1" dirty="0" smtClean="0">
                <a:solidFill>
                  <a:srgbClr val="FFFF00"/>
                </a:solidFill>
                <a:latin typeface="Bradley Hand ITC" pitchFamily="66" charset="0"/>
              </a:rPr>
              <a:t>Extremo Libre </a:t>
            </a:r>
            <a:r>
              <a:rPr lang="es-PE" sz="2600" b="1" dirty="0">
                <a:solidFill>
                  <a:srgbClr val="FFFF00"/>
                </a:solidFill>
                <a:latin typeface="Bradley Hand ITC" pitchFamily="66" charset="0"/>
              </a:rPr>
              <a:t>comprenden el soporte dentario con el soporte mucoso.</a:t>
            </a:r>
          </a:p>
          <a:p>
            <a:pPr defTabSz="457200" eaLnBrk="1" hangingPunct="1">
              <a:buClr>
                <a:srgbClr val="EE91A0"/>
              </a:buClr>
              <a:defRPr/>
            </a:pPr>
            <a:endParaRPr lang="es-PE" dirty="0">
              <a:solidFill>
                <a:prstClr val="white"/>
              </a:solidFill>
            </a:endParaRPr>
          </a:p>
        </p:txBody>
      </p:sp>
    </p:spTree>
    <p:extLst>
      <p:ext uri="{BB962C8B-B14F-4D97-AF65-F5344CB8AC3E}">
        <p14:creationId xmlns:p14="http://schemas.microsoft.com/office/powerpoint/2010/main" val="14492343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sz="quarter" idx="4294967295"/>
          </p:nvPr>
        </p:nvSpPr>
        <p:spPr>
          <a:xfrm>
            <a:off x="1703388" y="620714"/>
            <a:ext cx="8616950" cy="892175"/>
          </a:xfrm>
          <a:prstGeom prst="rect">
            <a:avLst/>
          </a:prstGeom>
        </p:spPr>
        <p:txBody>
          <a:bodyPr>
            <a:noAutofit/>
          </a:bodyPr>
          <a:lstStyle/>
          <a:p>
            <a:pPr algn="just" eaLnBrk="1" hangingPunct="1">
              <a:buFont typeface="Arial" charset="0"/>
              <a:buChar char="•"/>
              <a:defRPr/>
            </a:pPr>
            <a:r>
              <a:rPr lang="es-PE" sz="2400" b="1" dirty="0">
                <a:solidFill>
                  <a:srgbClr val="FFFF00"/>
                </a:solidFill>
                <a:latin typeface="Bradley Hand ITC" pitchFamily="66" charset="0"/>
              </a:rPr>
              <a:t>Los productos </a:t>
            </a:r>
            <a:r>
              <a:rPr lang="es-PE" sz="2400" b="1" dirty="0" smtClean="0">
                <a:solidFill>
                  <a:srgbClr val="FFFF00"/>
                </a:solidFill>
                <a:latin typeface="Bradley Hand ITC" pitchFamily="66" charset="0"/>
              </a:rPr>
              <a:t>nocivos </a:t>
            </a:r>
            <a:r>
              <a:rPr lang="es-PE" sz="2400" b="1" dirty="0">
                <a:solidFill>
                  <a:srgbClr val="FFFF00"/>
                </a:solidFill>
                <a:latin typeface="Bradley Hand ITC" pitchFamily="66" charset="0"/>
              </a:rPr>
              <a:t>e indeseables de una terapia con PPR son la movilidad y la inflamación alrededor de los pilares.</a:t>
            </a:r>
          </a:p>
          <a:p>
            <a:pPr algn="just" eaLnBrk="1" hangingPunct="1">
              <a:buFont typeface="Arial" charset="0"/>
              <a:buChar char="•"/>
              <a:defRPr/>
            </a:pPr>
            <a:endParaRPr lang="es-PE" sz="2400" dirty="0">
              <a:latin typeface="Bradley Hand ITC" pitchFamily="66" charset="0"/>
            </a:endParaRPr>
          </a:p>
          <a:p>
            <a:pPr algn="just" eaLnBrk="1" hangingPunct="1">
              <a:buFont typeface="Arial" charset="0"/>
              <a:buChar char="•"/>
              <a:defRPr/>
            </a:pPr>
            <a:r>
              <a:rPr lang="es-PE" sz="2400" b="1" dirty="0">
                <a:solidFill>
                  <a:srgbClr val="FFFF00"/>
                </a:solidFill>
                <a:latin typeface="Bradley Hand ITC" pitchFamily="66" charset="0"/>
              </a:rPr>
              <a:t>Los problemas periodontales deben ser </a:t>
            </a:r>
            <a:r>
              <a:rPr lang="es-PE" sz="2400" b="1" dirty="0" smtClean="0">
                <a:solidFill>
                  <a:srgbClr val="FFFF00"/>
                </a:solidFill>
                <a:latin typeface="Bradley Hand ITC" pitchFamily="66" charset="0"/>
              </a:rPr>
              <a:t>tratados con  </a:t>
            </a:r>
            <a:r>
              <a:rPr lang="es-PE" sz="2400" b="1" dirty="0">
                <a:solidFill>
                  <a:srgbClr val="FFFF00"/>
                </a:solidFill>
                <a:latin typeface="Bradley Hand ITC" pitchFamily="66" charset="0"/>
              </a:rPr>
              <a:t>adecuada higiene oral </a:t>
            </a:r>
            <a:r>
              <a:rPr lang="es-PE" sz="2400" b="1" dirty="0" smtClean="0">
                <a:solidFill>
                  <a:srgbClr val="FFFF00"/>
                </a:solidFill>
                <a:latin typeface="Bradley Hand ITC" pitchFamily="66" charset="0"/>
              </a:rPr>
              <a:t>,debe </a:t>
            </a:r>
            <a:r>
              <a:rPr lang="es-PE" sz="2400" b="1" dirty="0">
                <a:solidFill>
                  <a:srgbClr val="FFFF00"/>
                </a:solidFill>
                <a:latin typeface="Bradley Hand ITC" pitchFamily="66" charset="0"/>
              </a:rPr>
              <a:t>ser establecida antes de la inserción de la dentadura.</a:t>
            </a:r>
          </a:p>
        </p:txBody>
      </p:sp>
      <p:sp>
        <p:nvSpPr>
          <p:cNvPr id="38915" name="4 CuadroTexto"/>
          <p:cNvSpPr txBox="1">
            <a:spLocks noChangeArrowheads="1"/>
          </p:cNvSpPr>
          <p:nvPr/>
        </p:nvSpPr>
        <p:spPr bwMode="auto">
          <a:xfrm>
            <a:off x="3575051" y="3500439"/>
            <a:ext cx="238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a:solidFill>
                  <a:prstClr val="white"/>
                </a:solidFill>
              </a:rPr>
              <a:t>,</a:t>
            </a:r>
          </a:p>
        </p:txBody>
      </p:sp>
      <p:sp>
        <p:nvSpPr>
          <p:cNvPr id="38916" name="4 CuadroTexto"/>
          <p:cNvSpPr txBox="1">
            <a:spLocks noChangeArrowheads="1"/>
          </p:cNvSpPr>
          <p:nvPr/>
        </p:nvSpPr>
        <p:spPr bwMode="auto">
          <a:xfrm>
            <a:off x="1976439" y="6426200"/>
            <a:ext cx="856932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defTabSz="457200" eaLnBrk="1" hangingPunct="1"/>
            <a:r>
              <a:rPr lang="es-PE" altLang="es-419" sz="1100">
                <a:solidFill>
                  <a:prstClr val="white"/>
                </a:solidFill>
                <a:latin typeface="Arial" panose="020B0604020202020204" pitchFamily="34" charset="0"/>
              </a:rPr>
              <a:t>Diseño de Prótesis Parcial Removible. David Loza Fernández, H. Rodeny Valverde Montalva. 1°Edición. RIPANO S.A. 2006. Madrid. </a:t>
            </a:r>
          </a:p>
        </p:txBody>
      </p:sp>
      <p:sp>
        <p:nvSpPr>
          <p:cNvPr id="38917" name="4 CuadroTexto"/>
          <p:cNvSpPr txBox="1">
            <a:spLocks noChangeArrowheads="1"/>
          </p:cNvSpPr>
          <p:nvPr/>
        </p:nvSpPr>
        <p:spPr bwMode="auto">
          <a:xfrm>
            <a:off x="1847850" y="3865564"/>
            <a:ext cx="840105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Narrow" panose="020B0606020202030204" pitchFamily="34" charset="0"/>
                <a:cs typeface="Arial" panose="020B0604020202020204" pitchFamily="34" charset="0"/>
              </a:defRPr>
            </a:lvl1pPr>
            <a:lvl2pPr marL="742950" indent="-285750" eaLnBrk="0" hangingPunct="0">
              <a:defRPr>
                <a:solidFill>
                  <a:schemeClr val="tx1"/>
                </a:solidFill>
                <a:latin typeface="Arial Narrow" panose="020B0606020202030204" pitchFamily="34" charset="0"/>
                <a:cs typeface="Arial" panose="020B0604020202020204" pitchFamily="34" charset="0"/>
              </a:defRPr>
            </a:lvl2pPr>
            <a:lvl3pPr marL="1143000" indent="-228600" eaLnBrk="0" hangingPunct="0">
              <a:defRPr>
                <a:solidFill>
                  <a:schemeClr val="tx1"/>
                </a:solidFill>
                <a:latin typeface="Arial Narrow" panose="020B0606020202030204" pitchFamily="34" charset="0"/>
                <a:cs typeface="Arial" panose="020B0604020202020204" pitchFamily="34" charset="0"/>
              </a:defRPr>
            </a:lvl3pPr>
            <a:lvl4pPr marL="1600200" indent="-228600" eaLnBrk="0" hangingPunct="0">
              <a:defRPr>
                <a:solidFill>
                  <a:schemeClr val="tx1"/>
                </a:solidFill>
                <a:latin typeface="Arial Narrow" panose="020B0606020202030204" pitchFamily="34" charset="0"/>
                <a:cs typeface="Arial" panose="020B0604020202020204" pitchFamily="34" charset="0"/>
              </a:defRPr>
            </a:lvl4pPr>
            <a:lvl5pPr marL="2057400" indent="-228600" eaLnBrk="0" hangingPunct="0">
              <a:defRPr>
                <a:solidFill>
                  <a:schemeClr val="tx1"/>
                </a:solidFill>
                <a:latin typeface="Arial Narrow" panose="020B0606020202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Narrow" panose="020B0606020202030204" pitchFamily="34" charset="0"/>
                <a:cs typeface="Arial" panose="020B0604020202020204" pitchFamily="34" charset="0"/>
              </a:defRPr>
            </a:lvl9pPr>
          </a:lstStyle>
          <a:p>
            <a:pPr algn="just" defTabSz="457200" eaLnBrk="1" hangingPunct="1"/>
            <a:r>
              <a:rPr lang="es-PE" altLang="es-419" sz="2400" b="1" dirty="0">
                <a:solidFill>
                  <a:srgbClr val="FFFF00"/>
                </a:solidFill>
                <a:latin typeface="Bradley Hand ITC" panose="03070402050302030203" pitchFamily="66" charset="0"/>
              </a:rPr>
              <a:t>En el diseño de las dentaduras a </a:t>
            </a:r>
            <a:r>
              <a:rPr lang="es-PE" altLang="es-419" sz="2400" b="1" dirty="0" smtClean="0">
                <a:solidFill>
                  <a:srgbClr val="FFFF00"/>
                </a:solidFill>
                <a:latin typeface="Bradley Hand ITC" panose="03070402050302030203" pitchFamily="66" charset="0"/>
              </a:rPr>
              <a:t>Extremo Libre </a:t>
            </a:r>
            <a:r>
              <a:rPr lang="es-PE" altLang="es-419" sz="2400" b="1" dirty="0">
                <a:solidFill>
                  <a:srgbClr val="FFFF00"/>
                </a:solidFill>
                <a:latin typeface="Bradley Hand ITC" panose="03070402050302030203" pitchFamily="66" charset="0"/>
              </a:rPr>
              <a:t>la dispersión de las fuerzas oclusales alrededor de los pilares y de la mucosa alveolar es generalmente considerada como la más importante para minimizar la movilidad de los pilares y la sobrecarga localizada en determinadas zonas del reborde alveolar.</a:t>
            </a:r>
          </a:p>
        </p:txBody>
      </p:sp>
    </p:spTree>
    <p:extLst>
      <p:ext uri="{BB962C8B-B14F-4D97-AF65-F5344CB8AC3E}">
        <p14:creationId xmlns:p14="http://schemas.microsoft.com/office/powerpoint/2010/main" val="30671058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742332"/>
      </a:dk2>
      <a:lt2>
        <a:srgbClr val="EE91A0"/>
      </a:lt2>
      <a:accent1>
        <a:srgbClr val="E03754"/>
      </a:accent1>
      <a:accent2>
        <a:srgbClr val="E86C2E"/>
      </a:accent2>
      <a:accent3>
        <a:srgbClr val="DAB250"/>
      </a:accent3>
      <a:accent4>
        <a:srgbClr val="60C4AA"/>
      </a:accent4>
      <a:accent5>
        <a:srgbClr val="51A9DB"/>
      </a:accent5>
      <a:accent6>
        <a:srgbClr val="976AC9"/>
      </a:accent6>
      <a:hlink>
        <a:srgbClr val="D5445E"/>
      </a:hlink>
      <a:folHlink>
        <a:srgbClr val="E17C8E"/>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docProps/app.xml><?xml version="1.0" encoding="utf-8"?>
<Properties xmlns="http://schemas.openxmlformats.org/officeDocument/2006/extended-properties" xmlns:vt="http://schemas.openxmlformats.org/officeDocument/2006/docPropsVTypes">
  <TotalTime>3</TotalTime>
  <Words>1968</Words>
  <Application>Microsoft Office PowerPoint</Application>
  <PresentationFormat>Panorámica</PresentationFormat>
  <Paragraphs>103</Paragraphs>
  <Slides>32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32</vt:i4>
      </vt:variant>
    </vt:vector>
  </HeadingPairs>
  <TitlesOfParts>
    <vt:vector size="40" baseType="lpstr">
      <vt:lpstr>Arial</vt:lpstr>
      <vt:lpstr>Arial Narrow</vt:lpstr>
      <vt:lpstr>Bookman Old Style</vt:lpstr>
      <vt:lpstr>Bradley Hand ITC</vt:lpstr>
      <vt:lpstr>Calibri</vt:lpstr>
      <vt:lpstr>Rockwell</vt:lpstr>
      <vt:lpstr>Times New Roman</vt:lpstr>
      <vt:lpstr>Damask</vt:lpstr>
      <vt:lpstr>Presentación de PowerPoint</vt:lpstr>
      <vt:lpstr>Presentación de PowerPoint</vt:lpstr>
      <vt:lpstr>Problemática  del  Extremo Libre</vt:lpstr>
      <vt:lpstr>Presentación de PowerPoint</vt:lpstr>
      <vt:lpstr>Presentación de PowerPoint</vt:lpstr>
      <vt:lpstr>Problemas del Extremo Libre</vt:lpstr>
      <vt:lpstr>Presentación de PowerPoint</vt:lpstr>
      <vt:lpstr>Presentación de PowerPoint</vt:lpstr>
      <vt:lpstr>Movimientos de una base a Extremo Libre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Sugerencias para solución el problema del   Extremo Libre</vt:lpstr>
      <vt:lpstr>Presentación de PowerPoint</vt:lpstr>
      <vt:lpstr>Presentación de PowerPoint</vt:lpstr>
      <vt:lpstr>Presentación de PowerPoint</vt:lpstr>
      <vt:lpstr>Presentación de PowerPoint</vt:lpstr>
      <vt:lpstr>Presentación de PowerPoint</vt:lpstr>
      <vt:lpstr>Base de la PPR en el Extremo Libre</vt:lpstr>
      <vt:lpstr>Presentación de PowerPoint</vt:lpstr>
      <vt:lpstr>Presentación de PowerPoint</vt:lpstr>
      <vt:lpstr>Presentación de PowerPoint</vt:lpstr>
      <vt:lpstr>Presentación de PowerPoint</vt:lpstr>
      <vt:lpstr>Presentación de PowerPoint</vt:lpstr>
      <vt:lpstr>Presentación de PowerPoint</vt:lpstr>
      <vt:lpstr>Conclusiones</vt:lpstr>
      <vt:lpstr>Presentación de PowerPoint</vt:lpstr>
    </vt:vector>
  </TitlesOfParts>
  <Company>SOPORTEC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Windows</dc:creator>
  <cp:lastModifiedBy>Usuario de Windows</cp:lastModifiedBy>
  <cp:revision>2</cp:revision>
  <dcterms:created xsi:type="dcterms:W3CDTF">2017-02-13T12:18:20Z</dcterms:created>
  <dcterms:modified xsi:type="dcterms:W3CDTF">2017-02-13T12:22:06Z</dcterms:modified>
</cp:coreProperties>
</file>